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43463"/>
  <p:notesSz cx="20929600" cy="29819600"/>
  <p:defaultText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6">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F0F0F"/>
    <a:srgbClr val="811C6B"/>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ACD70-5C74-4BEE-8640-ECBDF813E2A1}" v="3" dt="2024-01-12T12:38:10.80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3510" autoAdjust="0"/>
  </p:normalViewPr>
  <p:slideViewPr>
    <p:cSldViewPr showGuides="1">
      <p:cViewPr>
        <p:scale>
          <a:sx n="75" d="100"/>
          <a:sy n="75" d="100"/>
        </p:scale>
        <p:origin x="294" y="54"/>
      </p:cViewPr>
      <p:guideLst>
        <p:guide orient="horz" pos="9526"/>
        <p:guide pos="6736"/>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FERNANDEZ PLAZAOLA" userId="08a49d06-b11a-48d0-b8fb-a0054ede843d" providerId="ADAL" clId="{639F85D6-8CCE-427B-8F7C-139F3C8FC6D2}"/>
    <pc:docChg chg="custSel modSld">
      <pc:chgData name="IGOR FERNANDEZ PLAZAOLA" userId="08a49d06-b11a-48d0-b8fb-a0054ede843d" providerId="ADAL" clId="{639F85D6-8CCE-427B-8F7C-139F3C8FC6D2}" dt="2022-11-01T19:20:44.265" v="4"/>
      <pc:docMkLst>
        <pc:docMk/>
      </pc:docMkLst>
      <pc:sldChg chg="addSp delSp modSp mod">
        <pc:chgData name="IGOR FERNANDEZ PLAZAOLA" userId="08a49d06-b11a-48d0-b8fb-a0054ede843d" providerId="ADAL" clId="{639F85D6-8CCE-427B-8F7C-139F3C8FC6D2}" dt="2022-11-01T19:20:44.265" v="4"/>
        <pc:sldMkLst>
          <pc:docMk/>
          <pc:sldMk cId="3734249893" sldId="256"/>
        </pc:sldMkLst>
        <pc:spChg chg="add mod">
          <ac:chgData name="IGOR FERNANDEZ PLAZAOLA" userId="08a49d06-b11a-48d0-b8fb-a0054ede843d" providerId="ADAL" clId="{639F85D6-8CCE-427B-8F7C-139F3C8FC6D2}" dt="2022-11-01T19:20:35.900" v="3"/>
          <ac:spMkLst>
            <pc:docMk/>
            <pc:sldMk cId="3734249893" sldId="256"/>
            <ac:spMk id="7" creationId="{9CD23DB1-703F-E4C5-0001-7E67F82F0EE6}"/>
          </ac:spMkLst>
        </pc:spChg>
        <pc:spChg chg="del">
          <ac:chgData name="IGOR FERNANDEZ PLAZAOLA" userId="08a49d06-b11a-48d0-b8fb-a0054ede843d" providerId="ADAL" clId="{639F85D6-8CCE-427B-8F7C-139F3C8FC6D2}" dt="2022-11-01T19:20:31.536" v="0" actId="478"/>
          <ac:spMkLst>
            <pc:docMk/>
            <pc:sldMk cId="3734249893" sldId="256"/>
            <ac:spMk id="107" creationId="{AED71228-9B04-4D6B-9BCB-E79BB9E3ED60}"/>
          </ac:spMkLst>
        </pc:spChg>
        <pc:picChg chg="add mod">
          <ac:chgData name="IGOR FERNANDEZ PLAZAOLA" userId="08a49d06-b11a-48d0-b8fb-a0054ede843d" providerId="ADAL" clId="{639F85D6-8CCE-427B-8F7C-139F3C8FC6D2}" dt="2022-11-01T19:20:35.900" v="3"/>
          <ac:picMkLst>
            <pc:docMk/>
            <pc:sldMk cId="3734249893" sldId="256"/>
            <ac:picMk id="8" creationId="{C53EED49-EDBC-9E13-09C2-E9B831100279}"/>
          </ac:picMkLst>
        </pc:picChg>
        <pc:picChg chg="add mod">
          <ac:chgData name="IGOR FERNANDEZ PLAZAOLA" userId="08a49d06-b11a-48d0-b8fb-a0054ede843d" providerId="ADAL" clId="{639F85D6-8CCE-427B-8F7C-139F3C8FC6D2}" dt="2022-11-01T19:20:44.265" v="4"/>
          <ac:picMkLst>
            <pc:docMk/>
            <pc:sldMk cId="3734249893" sldId="256"/>
            <ac:picMk id="9" creationId="{FF159417-37BC-63BB-F797-5222F00CD67C}"/>
          </ac:picMkLst>
        </pc:picChg>
        <pc:picChg chg="add mod">
          <ac:chgData name="IGOR FERNANDEZ PLAZAOLA" userId="08a49d06-b11a-48d0-b8fb-a0054ede843d" providerId="ADAL" clId="{639F85D6-8CCE-427B-8F7C-139F3C8FC6D2}" dt="2022-11-01T19:20:44.265" v="4"/>
          <ac:picMkLst>
            <pc:docMk/>
            <pc:sldMk cId="3734249893" sldId="256"/>
            <ac:picMk id="10" creationId="{478368C2-3245-8BE1-23AE-2CCBBE802D57}"/>
          </ac:picMkLst>
        </pc:picChg>
        <pc:picChg chg="del">
          <ac:chgData name="IGOR FERNANDEZ PLAZAOLA" userId="08a49d06-b11a-48d0-b8fb-a0054ede843d" providerId="ADAL" clId="{639F85D6-8CCE-427B-8F7C-139F3C8FC6D2}" dt="2022-11-01T19:20:31.536" v="0" actId="478"/>
          <ac:picMkLst>
            <pc:docMk/>
            <pc:sldMk cId="3734249893" sldId="256"/>
            <ac:picMk id="108" creationId="{16734BB7-2649-4ACB-9764-B590C36B52EA}"/>
          </ac:picMkLst>
        </pc:picChg>
        <pc:picChg chg="del">
          <ac:chgData name="IGOR FERNANDEZ PLAZAOLA" userId="08a49d06-b11a-48d0-b8fb-a0054ede843d" providerId="ADAL" clId="{639F85D6-8CCE-427B-8F7C-139F3C8FC6D2}" dt="2022-11-01T19:20:34.774" v="2" actId="478"/>
          <ac:picMkLst>
            <pc:docMk/>
            <pc:sldMk cId="3734249893" sldId="256"/>
            <ac:picMk id="109" creationId="{384F2A3D-34CB-4C8F-B5A2-99B29FD9D991}"/>
          </ac:picMkLst>
        </pc:picChg>
        <pc:picChg chg="del">
          <ac:chgData name="IGOR FERNANDEZ PLAZAOLA" userId="08a49d06-b11a-48d0-b8fb-a0054ede843d" providerId="ADAL" clId="{639F85D6-8CCE-427B-8F7C-139F3C8FC6D2}" dt="2022-11-01T19:20:34.043" v="1" actId="478"/>
          <ac:picMkLst>
            <pc:docMk/>
            <pc:sldMk cId="3734249893" sldId="256"/>
            <ac:picMk id="110" creationId="{EEF83A2B-0A00-4854-94A4-2073E9303BEA}"/>
          </ac:picMkLst>
        </pc:picChg>
      </pc:sldChg>
    </pc:docChg>
  </pc:docChgLst>
  <pc:docChgLst>
    <pc:chgData name="IGOR FERNANDEZ PLAZAOLA" userId="08a49d06-b11a-48d0-b8fb-a0054ede843d" providerId="ADAL" clId="{C76ACD70-5C74-4BEE-8640-ECBDF813E2A1}"/>
    <pc:docChg chg="custSel modSld">
      <pc:chgData name="IGOR FERNANDEZ PLAZAOLA" userId="08a49d06-b11a-48d0-b8fb-a0054ede843d" providerId="ADAL" clId="{C76ACD70-5C74-4BEE-8640-ECBDF813E2A1}" dt="2024-01-12T12:38:10.805" v="11"/>
      <pc:docMkLst>
        <pc:docMk/>
      </pc:docMkLst>
      <pc:sldChg chg="addSp delSp modSp mod">
        <pc:chgData name="IGOR FERNANDEZ PLAZAOLA" userId="08a49d06-b11a-48d0-b8fb-a0054ede843d" providerId="ADAL" clId="{C76ACD70-5C74-4BEE-8640-ECBDF813E2A1}" dt="2024-01-12T12:38:10.805" v="11"/>
        <pc:sldMkLst>
          <pc:docMk/>
          <pc:sldMk cId="3734249893" sldId="256"/>
        </pc:sldMkLst>
        <pc:spChg chg="del mod">
          <ac:chgData name="IGOR FERNANDEZ PLAZAOLA" userId="08a49d06-b11a-48d0-b8fb-a0054ede843d" providerId="ADAL" clId="{C76ACD70-5C74-4BEE-8640-ECBDF813E2A1}" dt="2024-01-12T12:38:07.684" v="6" actId="478"/>
          <ac:spMkLst>
            <pc:docMk/>
            <pc:sldMk cId="3734249893" sldId="256"/>
            <ac:spMk id="7" creationId="{9CD23DB1-703F-E4C5-0001-7E67F82F0EE6}"/>
          </ac:spMkLst>
        </pc:spChg>
        <pc:spChg chg="add mod">
          <ac:chgData name="IGOR FERNANDEZ PLAZAOLA" userId="08a49d06-b11a-48d0-b8fb-a0054ede843d" providerId="ADAL" clId="{C76ACD70-5C74-4BEE-8640-ECBDF813E2A1}" dt="2024-01-12T12:38:10.805" v="11"/>
          <ac:spMkLst>
            <pc:docMk/>
            <pc:sldMk cId="3734249893" sldId="256"/>
            <ac:spMk id="12" creationId="{52CC76DE-46DA-6C87-41C4-9733E9FC817C}"/>
          </ac:spMkLst>
        </pc:spChg>
        <pc:picChg chg="del mod">
          <ac:chgData name="IGOR FERNANDEZ PLAZAOLA" userId="08a49d06-b11a-48d0-b8fb-a0054ede843d" providerId="ADAL" clId="{C76ACD70-5C74-4BEE-8640-ECBDF813E2A1}" dt="2024-01-12T12:38:09.603" v="10" actId="478"/>
          <ac:picMkLst>
            <pc:docMk/>
            <pc:sldMk cId="3734249893" sldId="256"/>
            <ac:picMk id="8" creationId="{C53EED49-EDBC-9E13-09C2-E9B831100279}"/>
          </ac:picMkLst>
        </pc:picChg>
        <pc:picChg chg="del">
          <ac:chgData name="IGOR FERNANDEZ PLAZAOLA" userId="08a49d06-b11a-48d0-b8fb-a0054ede843d" providerId="ADAL" clId="{C76ACD70-5C74-4BEE-8640-ECBDF813E2A1}" dt="2024-01-12T12:38:09.021" v="8" actId="478"/>
          <ac:picMkLst>
            <pc:docMk/>
            <pc:sldMk cId="3734249893" sldId="256"/>
            <ac:picMk id="9" creationId="{FF159417-37BC-63BB-F797-5222F00CD67C}"/>
          </ac:picMkLst>
        </pc:picChg>
        <pc:picChg chg="del">
          <ac:chgData name="IGOR FERNANDEZ PLAZAOLA" userId="08a49d06-b11a-48d0-b8fb-a0054ede843d" providerId="ADAL" clId="{C76ACD70-5C74-4BEE-8640-ECBDF813E2A1}" dt="2024-01-12T12:38:08.354" v="7" actId="478"/>
          <ac:picMkLst>
            <pc:docMk/>
            <pc:sldMk cId="3734249893" sldId="256"/>
            <ac:picMk id="10" creationId="{478368C2-3245-8BE1-23AE-2CCBBE802D57}"/>
          </ac:picMkLst>
        </pc:picChg>
        <pc:picChg chg="add mod">
          <ac:chgData name="IGOR FERNANDEZ PLAZAOLA" userId="08a49d06-b11a-48d0-b8fb-a0054ede843d" providerId="ADAL" clId="{C76ACD70-5C74-4BEE-8640-ECBDF813E2A1}" dt="2024-01-12T12:38:10.805" v="11"/>
          <ac:picMkLst>
            <pc:docMk/>
            <pc:sldMk cId="3734249893" sldId="256"/>
            <ac:picMk id="13" creationId="{607BAEDC-1FD5-63BB-2AAF-61786CCD492B}"/>
          </ac:picMkLst>
        </pc:picChg>
        <pc:picChg chg="add mod">
          <ac:chgData name="IGOR FERNANDEZ PLAZAOLA" userId="08a49d06-b11a-48d0-b8fb-a0054ede843d" providerId="ADAL" clId="{C76ACD70-5C74-4BEE-8640-ECBDF813E2A1}" dt="2024-01-12T12:38:10.805" v="11"/>
          <ac:picMkLst>
            <pc:docMk/>
            <pc:sldMk cId="3734249893" sldId="256"/>
            <ac:picMk id="15" creationId="{80A9E1C8-C325-D373-F621-F7DC3DFA7B70}"/>
          </ac:picMkLst>
        </pc:picChg>
        <pc:picChg chg="add mod">
          <ac:chgData name="IGOR FERNANDEZ PLAZAOLA" userId="08a49d06-b11a-48d0-b8fb-a0054ede843d" providerId="ADAL" clId="{C76ACD70-5C74-4BEE-8640-ECBDF813E2A1}" dt="2024-01-12T12:38:10.805" v="11"/>
          <ac:picMkLst>
            <pc:docMk/>
            <pc:sldMk cId="3734249893" sldId="256"/>
            <ac:picMk id="16" creationId="{DF7A6591-9AEC-8EC2-2AB6-03D045BA99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4"/>
            <a:ext cx="9069492" cy="1490981"/>
          </a:xfrm>
          <a:prstGeom prst="rect">
            <a:avLst/>
          </a:prstGeom>
        </p:spPr>
        <p:txBody>
          <a:bodyPr vert="horz" lIns="289927" tIns="144962" rIns="289927" bIns="144962" rtlCol="0"/>
          <a:lstStyle>
            <a:lvl1pPr algn="l">
              <a:defRPr sz="3800"/>
            </a:lvl1pPr>
          </a:lstStyle>
          <a:p>
            <a:endParaRPr lang="es-ES"/>
          </a:p>
        </p:txBody>
      </p:sp>
      <p:sp>
        <p:nvSpPr>
          <p:cNvPr id="3" name="2 Marcador de fecha"/>
          <p:cNvSpPr>
            <a:spLocks noGrp="1"/>
          </p:cNvSpPr>
          <p:nvPr>
            <p:ph type="dt" idx="1"/>
          </p:nvPr>
        </p:nvSpPr>
        <p:spPr>
          <a:xfrm>
            <a:off x="11855268" y="4"/>
            <a:ext cx="9069492" cy="1490981"/>
          </a:xfrm>
          <a:prstGeom prst="rect">
            <a:avLst/>
          </a:prstGeom>
        </p:spPr>
        <p:txBody>
          <a:bodyPr vert="horz" lIns="289927" tIns="144962" rIns="289927" bIns="144962" rtlCol="0"/>
          <a:lstStyle>
            <a:lvl1pPr algn="r">
              <a:defRPr sz="3800"/>
            </a:lvl1pPr>
          </a:lstStyle>
          <a:p>
            <a:fld id="{41D4D57B-A006-4F10-9229-FA954BAFD38D}" type="datetimeFigureOut">
              <a:rPr lang="es-ES" smtClean="0"/>
              <a:pPr/>
              <a:t>12/01/2024</a:t>
            </a:fld>
            <a:endParaRPr lang="es-ES"/>
          </a:p>
        </p:txBody>
      </p:sp>
      <p:sp>
        <p:nvSpPr>
          <p:cNvPr id="4" name="3 Marcador de imagen de diapositiva"/>
          <p:cNvSpPr>
            <a:spLocks noGrp="1" noRot="1" noChangeAspect="1"/>
          </p:cNvSpPr>
          <p:nvPr>
            <p:ph type="sldImg" idx="2"/>
          </p:nvPr>
        </p:nvSpPr>
        <p:spPr>
          <a:xfrm>
            <a:off x="6511925" y="2238375"/>
            <a:ext cx="7905750" cy="11179175"/>
          </a:xfrm>
          <a:prstGeom prst="rect">
            <a:avLst/>
          </a:prstGeom>
          <a:noFill/>
          <a:ln w="12700">
            <a:solidFill>
              <a:prstClr val="black"/>
            </a:solidFill>
          </a:ln>
        </p:spPr>
        <p:txBody>
          <a:bodyPr vert="horz" lIns="289927" tIns="144962" rIns="289927" bIns="144962" rtlCol="0" anchor="ctr"/>
          <a:lstStyle/>
          <a:p>
            <a:endParaRPr lang="es-ES"/>
          </a:p>
        </p:txBody>
      </p:sp>
      <p:sp>
        <p:nvSpPr>
          <p:cNvPr id="5" name="4 Marcador de notas"/>
          <p:cNvSpPr>
            <a:spLocks noGrp="1"/>
          </p:cNvSpPr>
          <p:nvPr>
            <p:ph type="body" sz="quarter" idx="3"/>
          </p:nvPr>
        </p:nvSpPr>
        <p:spPr>
          <a:xfrm>
            <a:off x="2092960" y="14164310"/>
            <a:ext cx="16743680" cy="13418820"/>
          </a:xfrm>
          <a:prstGeom prst="rect">
            <a:avLst/>
          </a:prstGeom>
        </p:spPr>
        <p:txBody>
          <a:bodyPr vert="horz" lIns="289927" tIns="144962" rIns="289927" bIns="1449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5" y="28323449"/>
            <a:ext cx="9069492" cy="1490981"/>
          </a:xfrm>
          <a:prstGeom prst="rect">
            <a:avLst/>
          </a:prstGeom>
        </p:spPr>
        <p:txBody>
          <a:bodyPr vert="horz" lIns="289927" tIns="144962" rIns="289927" bIns="144962" rtlCol="0" anchor="b"/>
          <a:lstStyle>
            <a:lvl1pPr algn="l">
              <a:defRPr sz="3800"/>
            </a:lvl1pPr>
          </a:lstStyle>
          <a:p>
            <a:endParaRPr lang="es-ES"/>
          </a:p>
        </p:txBody>
      </p:sp>
      <p:sp>
        <p:nvSpPr>
          <p:cNvPr id="7" name="6 Marcador de número de diapositiva"/>
          <p:cNvSpPr>
            <a:spLocks noGrp="1"/>
          </p:cNvSpPr>
          <p:nvPr>
            <p:ph type="sldNum" sz="quarter" idx="5"/>
          </p:nvPr>
        </p:nvSpPr>
        <p:spPr>
          <a:xfrm>
            <a:off x="11855268" y="28323449"/>
            <a:ext cx="9069492" cy="1490981"/>
          </a:xfrm>
          <a:prstGeom prst="rect">
            <a:avLst/>
          </a:prstGeom>
        </p:spPr>
        <p:txBody>
          <a:bodyPr vert="horz" lIns="289927" tIns="144962" rIns="289927" bIns="144962" rtlCol="0" anchor="b"/>
          <a:lstStyle>
            <a:lvl1pPr algn="r">
              <a:defRPr sz="3800"/>
            </a:lvl1pPr>
          </a:lstStyle>
          <a:p>
            <a:fld id="{1BBD5CDB-805E-45F3-9694-6C3DA0D56613}" type="slidenum">
              <a:rPr lang="es-ES" smtClean="0"/>
              <a:pPr/>
              <a:t>‹Nº›</a:t>
            </a:fld>
            <a:endParaRPr lang="es-ES"/>
          </a:p>
        </p:txBody>
      </p:sp>
    </p:spTree>
    <p:extLst>
      <p:ext uri="{BB962C8B-B14F-4D97-AF65-F5344CB8AC3E}">
        <p14:creationId xmlns:p14="http://schemas.microsoft.com/office/powerpoint/2010/main" val="3754338955"/>
      </p:ext>
    </p:extLst>
  </p:cSld>
  <p:clrMap bg1="lt1" tx1="dk1" bg2="lt2" tx2="dk2" accent1="accent1" accent2="accent2" accent3="accent3" accent4="accent4" accent5="accent5" accent6="accent6" hlink="hlink" folHlink="folHlink"/>
  <p:notesStyle>
    <a:lvl1pPr marL="0" algn="l" defTabSz="2888349" rtl="0" eaLnBrk="1" latinLnBrk="0" hangingPunct="1">
      <a:defRPr sz="3700" kern="1200">
        <a:solidFill>
          <a:schemeClr val="tx1"/>
        </a:solidFill>
        <a:latin typeface="+mn-lt"/>
        <a:ea typeface="+mn-ea"/>
        <a:cs typeface="+mn-cs"/>
      </a:defRPr>
    </a:lvl1pPr>
    <a:lvl2pPr marL="1444175" algn="l" defTabSz="2888349" rtl="0" eaLnBrk="1" latinLnBrk="0" hangingPunct="1">
      <a:defRPr sz="3700" kern="1200">
        <a:solidFill>
          <a:schemeClr val="tx1"/>
        </a:solidFill>
        <a:latin typeface="+mn-lt"/>
        <a:ea typeface="+mn-ea"/>
        <a:cs typeface="+mn-cs"/>
      </a:defRPr>
    </a:lvl2pPr>
    <a:lvl3pPr marL="2888349" algn="l" defTabSz="2888349" rtl="0" eaLnBrk="1" latinLnBrk="0" hangingPunct="1">
      <a:defRPr sz="3700" kern="1200">
        <a:solidFill>
          <a:schemeClr val="tx1"/>
        </a:solidFill>
        <a:latin typeface="+mn-lt"/>
        <a:ea typeface="+mn-ea"/>
        <a:cs typeface="+mn-cs"/>
      </a:defRPr>
    </a:lvl3pPr>
    <a:lvl4pPr marL="4332523" algn="l" defTabSz="2888349" rtl="0" eaLnBrk="1" latinLnBrk="0" hangingPunct="1">
      <a:defRPr sz="3700" kern="1200">
        <a:solidFill>
          <a:schemeClr val="tx1"/>
        </a:solidFill>
        <a:latin typeface="+mn-lt"/>
        <a:ea typeface="+mn-ea"/>
        <a:cs typeface="+mn-cs"/>
      </a:defRPr>
    </a:lvl4pPr>
    <a:lvl5pPr marL="5776697" algn="l" defTabSz="2888349" rtl="0" eaLnBrk="1" latinLnBrk="0" hangingPunct="1">
      <a:defRPr sz="3700" kern="1200">
        <a:solidFill>
          <a:schemeClr val="tx1"/>
        </a:solidFill>
        <a:latin typeface="+mn-lt"/>
        <a:ea typeface="+mn-ea"/>
        <a:cs typeface="+mn-cs"/>
      </a:defRPr>
    </a:lvl5pPr>
    <a:lvl6pPr marL="7220872" algn="l" defTabSz="2888349" rtl="0" eaLnBrk="1" latinLnBrk="0" hangingPunct="1">
      <a:defRPr sz="3700" kern="1200">
        <a:solidFill>
          <a:schemeClr val="tx1"/>
        </a:solidFill>
        <a:latin typeface="+mn-lt"/>
        <a:ea typeface="+mn-ea"/>
        <a:cs typeface="+mn-cs"/>
      </a:defRPr>
    </a:lvl6pPr>
    <a:lvl7pPr marL="8665047" algn="l" defTabSz="2888349" rtl="0" eaLnBrk="1" latinLnBrk="0" hangingPunct="1">
      <a:defRPr sz="3700" kern="1200">
        <a:solidFill>
          <a:schemeClr val="tx1"/>
        </a:solidFill>
        <a:latin typeface="+mn-lt"/>
        <a:ea typeface="+mn-ea"/>
        <a:cs typeface="+mn-cs"/>
      </a:defRPr>
    </a:lvl7pPr>
    <a:lvl8pPr marL="10109222" algn="l" defTabSz="2888349" rtl="0" eaLnBrk="1" latinLnBrk="0" hangingPunct="1">
      <a:defRPr sz="3700" kern="1200">
        <a:solidFill>
          <a:schemeClr val="tx1"/>
        </a:solidFill>
        <a:latin typeface="+mn-lt"/>
        <a:ea typeface="+mn-ea"/>
        <a:cs typeface="+mn-cs"/>
      </a:defRPr>
    </a:lvl8pPr>
    <a:lvl9pPr marL="11553395" algn="l" defTabSz="2888349"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511925" y="2238375"/>
            <a:ext cx="7905750" cy="111791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BD5CDB-805E-45F3-9694-6C3DA0D56613}" type="slidenum">
              <a:rPr lang="es-ES" smtClean="0"/>
              <a:pPr/>
              <a:t>1</a:t>
            </a:fld>
            <a:endParaRPr lang="es-ES"/>
          </a:p>
        </p:txBody>
      </p:sp>
    </p:spTree>
    <p:extLst>
      <p:ext uri="{BB962C8B-B14F-4D97-AF65-F5344CB8AC3E}">
        <p14:creationId xmlns:p14="http://schemas.microsoft.com/office/powerpoint/2010/main" val="21095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11546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5645596" y="3780434"/>
            <a:ext cx="7956929" cy="8046721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767383" y="3780434"/>
            <a:ext cx="23521768" cy="8046721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46932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58090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89409" y="19434228"/>
            <a:ext cx="18178780" cy="6006688"/>
          </a:xfrm>
        </p:spPr>
        <p:txBody>
          <a:bodyPr anchor="t"/>
          <a:lstStyle>
            <a:lvl1pPr algn="l">
              <a:defRPr sz="12600" b="1" cap="all"/>
            </a:lvl1pPr>
          </a:lstStyle>
          <a:p>
            <a:r>
              <a:rPr lang="es-ES"/>
              <a:t>Haga clic para modificar el estilo de título del patrón</a:t>
            </a:r>
          </a:p>
        </p:txBody>
      </p:sp>
      <p:sp>
        <p:nvSpPr>
          <p:cNvPr id="3" name="2 Marcador de texto"/>
          <p:cNvSpPr>
            <a:spLocks noGrp="1"/>
          </p:cNvSpPr>
          <p:nvPr>
            <p:ph type="body" idx="1"/>
          </p:nvPr>
        </p:nvSpPr>
        <p:spPr>
          <a:xfrm>
            <a:off x="1689409" y="12818474"/>
            <a:ext cx="18178780" cy="6615756"/>
          </a:xfrm>
        </p:spPr>
        <p:txBody>
          <a:bodyPr anchor="b"/>
          <a:lstStyle>
            <a:lvl1pPr marL="0" indent="0">
              <a:buNone/>
              <a:defRPr sz="6400">
                <a:solidFill>
                  <a:schemeClr val="tx1">
                    <a:tint val="75000"/>
                  </a:schemeClr>
                </a:solidFill>
              </a:defRPr>
            </a:lvl1pPr>
            <a:lvl2pPr marL="1444175" indent="0">
              <a:buNone/>
              <a:defRPr sz="5700">
                <a:solidFill>
                  <a:schemeClr val="tx1">
                    <a:tint val="75000"/>
                  </a:schemeClr>
                </a:solidFill>
              </a:defRPr>
            </a:lvl2pPr>
            <a:lvl3pPr marL="2888349" indent="0">
              <a:buNone/>
              <a:defRPr sz="5100">
                <a:solidFill>
                  <a:schemeClr val="tx1">
                    <a:tint val="75000"/>
                  </a:schemeClr>
                </a:solidFill>
              </a:defRPr>
            </a:lvl3pPr>
            <a:lvl4pPr marL="4332523" indent="0">
              <a:buNone/>
              <a:defRPr sz="4400">
                <a:solidFill>
                  <a:schemeClr val="tx1">
                    <a:tint val="75000"/>
                  </a:schemeClr>
                </a:solidFill>
              </a:defRPr>
            </a:lvl4pPr>
            <a:lvl5pPr marL="5776697" indent="0">
              <a:buNone/>
              <a:defRPr sz="4400">
                <a:solidFill>
                  <a:schemeClr val="tx1">
                    <a:tint val="75000"/>
                  </a:schemeClr>
                </a:solidFill>
              </a:defRPr>
            </a:lvl5pPr>
            <a:lvl6pPr marL="7220872" indent="0">
              <a:buNone/>
              <a:defRPr sz="4400">
                <a:solidFill>
                  <a:schemeClr val="tx1">
                    <a:tint val="75000"/>
                  </a:schemeClr>
                </a:solidFill>
              </a:defRPr>
            </a:lvl6pPr>
            <a:lvl7pPr marL="8665047" indent="0">
              <a:buNone/>
              <a:defRPr sz="4400">
                <a:solidFill>
                  <a:schemeClr val="tx1">
                    <a:tint val="75000"/>
                  </a:schemeClr>
                </a:solidFill>
              </a:defRPr>
            </a:lvl7pPr>
            <a:lvl8pPr marL="10109222" indent="0">
              <a:buNone/>
              <a:defRPr sz="4400">
                <a:solidFill>
                  <a:schemeClr val="tx1">
                    <a:tint val="75000"/>
                  </a:schemeClr>
                </a:solidFill>
              </a:defRPr>
            </a:lvl8pPr>
            <a:lvl9pPr marL="11553395" indent="0">
              <a:buNone/>
              <a:defRPr sz="4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5590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767384" y="22003522"/>
            <a:ext cx="15739349"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7863178" y="22003522"/>
            <a:ext cx="15739346"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65236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69340" y="1211142"/>
            <a:ext cx="19248121" cy="5040578"/>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069340" y="6769777"/>
            <a:ext cx="9449550"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4" name="3 Marcador de contenido"/>
          <p:cNvSpPr>
            <a:spLocks noGrp="1"/>
          </p:cNvSpPr>
          <p:nvPr>
            <p:ph sz="half" idx="2"/>
          </p:nvPr>
        </p:nvSpPr>
        <p:spPr>
          <a:xfrm>
            <a:off x="1069340" y="9591098"/>
            <a:ext cx="9449550"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0864199" y="6769777"/>
            <a:ext cx="9453263"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6" name="5 Marcador de contenido"/>
          <p:cNvSpPr>
            <a:spLocks noGrp="1"/>
          </p:cNvSpPr>
          <p:nvPr>
            <p:ph sz="quarter" idx="4"/>
          </p:nvPr>
        </p:nvSpPr>
        <p:spPr>
          <a:xfrm>
            <a:off x="10864199" y="9591098"/>
            <a:ext cx="9453263"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49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5489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412863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69343" y="1204139"/>
            <a:ext cx="7036111" cy="5124586"/>
          </a:xfrm>
        </p:spPr>
        <p:txBody>
          <a:bodyPr anchor="b"/>
          <a:lstStyle>
            <a:lvl1pPr algn="l">
              <a:defRPr sz="6400" b="1"/>
            </a:lvl1pPr>
          </a:lstStyle>
          <a:p>
            <a:r>
              <a:rPr lang="es-ES"/>
              <a:t>Haga clic para modificar el estilo de título del patrón</a:t>
            </a:r>
          </a:p>
        </p:txBody>
      </p:sp>
      <p:sp>
        <p:nvSpPr>
          <p:cNvPr id="3" name="2 Marcador de contenido"/>
          <p:cNvSpPr>
            <a:spLocks noGrp="1"/>
          </p:cNvSpPr>
          <p:nvPr>
            <p:ph idx="1"/>
          </p:nvPr>
        </p:nvSpPr>
        <p:spPr>
          <a:xfrm>
            <a:off x="8361644" y="1204141"/>
            <a:ext cx="11955816" cy="25811957"/>
          </a:xfrm>
        </p:spPr>
        <p:txBody>
          <a:bodyPr/>
          <a:lstStyle>
            <a:lvl1pPr>
              <a:defRPr sz="10100"/>
            </a:lvl1pPr>
            <a:lvl2pPr>
              <a:defRPr sz="8900"/>
            </a:lvl2pPr>
            <a:lvl3pPr>
              <a:defRPr sz="7600"/>
            </a:lvl3pPr>
            <a:lvl4pPr>
              <a:defRPr sz="6400"/>
            </a:lvl4pPr>
            <a:lvl5pPr>
              <a:defRPr sz="6400"/>
            </a:lvl5pPr>
            <a:lvl6pPr>
              <a:defRPr sz="6400"/>
            </a:lvl6pPr>
            <a:lvl7pPr>
              <a:defRPr sz="6400"/>
            </a:lvl7pPr>
            <a:lvl8pPr>
              <a:defRPr sz="6400"/>
            </a:lvl8pPr>
            <a:lvl9pPr>
              <a:defRPr sz="6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069343" y="6328728"/>
            <a:ext cx="7036111" cy="20687371"/>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02703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91964" y="21170425"/>
            <a:ext cx="12832080" cy="2499289"/>
          </a:xfrm>
        </p:spPr>
        <p:txBody>
          <a:bodyPr anchor="b"/>
          <a:lstStyle>
            <a:lvl1pPr algn="l">
              <a:defRPr sz="6400" b="1"/>
            </a:lvl1pPr>
          </a:lstStyle>
          <a:p>
            <a:r>
              <a:rPr lang="es-ES"/>
              <a:t>Haga clic para modificar el estilo de título del patrón</a:t>
            </a:r>
          </a:p>
        </p:txBody>
      </p:sp>
      <p:sp>
        <p:nvSpPr>
          <p:cNvPr id="3" name="2 Marcador de posición de imagen"/>
          <p:cNvSpPr>
            <a:spLocks noGrp="1"/>
          </p:cNvSpPr>
          <p:nvPr>
            <p:ph type="pic" idx="1"/>
          </p:nvPr>
        </p:nvSpPr>
        <p:spPr>
          <a:xfrm>
            <a:off x="4191964" y="2702309"/>
            <a:ext cx="12832080" cy="18146078"/>
          </a:xfrm>
        </p:spPr>
        <p:txBody>
          <a:bodyPr/>
          <a:lstStyle>
            <a:lvl1pPr marL="0" indent="0">
              <a:buNone/>
              <a:defRPr sz="10100"/>
            </a:lvl1pPr>
            <a:lvl2pPr marL="1444175" indent="0">
              <a:buNone/>
              <a:defRPr sz="8900"/>
            </a:lvl2pPr>
            <a:lvl3pPr marL="2888349" indent="0">
              <a:buNone/>
              <a:defRPr sz="7600"/>
            </a:lvl3pPr>
            <a:lvl4pPr marL="4332523" indent="0">
              <a:buNone/>
              <a:defRPr sz="6400"/>
            </a:lvl4pPr>
            <a:lvl5pPr marL="5776697" indent="0">
              <a:buNone/>
              <a:defRPr sz="6400"/>
            </a:lvl5pPr>
            <a:lvl6pPr marL="7220872" indent="0">
              <a:buNone/>
              <a:defRPr sz="6400"/>
            </a:lvl6pPr>
            <a:lvl7pPr marL="8665047" indent="0">
              <a:buNone/>
              <a:defRPr sz="6400"/>
            </a:lvl7pPr>
            <a:lvl8pPr marL="10109222" indent="0">
              <a:buNone/>
              <a:defRPr sz="6400"/>
            </a:lvl8pPr>
            <a:lvl9pPr marL="11553395" indent="0">
              <a:buNone/>
              <a:defRPr sz="6400"/>
            </a:lvl9pPr>
          </a:lstStyle>
          <a:p>
            <a:endParaRPr lang="es-ES"/>
          </a:p>
        </p:txBody>
      </p:sp>
      <p:sp>
        <p:nvSpPr>
          <p:cNvPr id="4" name="3 Marcador de texto"/>
          <p:cNvSpPr>
            <a:spLocks noGrp="1"/>
          </p:cNvSpPr>
          <p:nvPr>
            <p:ph type="body" sz="half" idx="2"/>
          </p:nvPr>
        </p:nvSpPr>
        <p:spPr>
          <a:xfrm>
            <a:off x="4191964" y="23669713"/>
            <a:ext cx="12832080" cy="3549404"/>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12/01/2024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4807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69340" y="1211142"/>
            <a:ext cx="19248121" cy="5040578"/>
          </a:xfrm>
          <a:prstGeom prst="rect">
            <a:avLst/>
          </a:prstGeom>
        </p:spPr>
        <p:txBody>
          <a:bodyPr vert="horz" lIns="288834" tIns="144417" rIns="288834" bIns="144417"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1069340" y="7056812"/>
            <a:ext cx="19248121" cy="19959287"/>
          </a:xfrm>
          <a:prstGeom prst="rect">
            <a:avLst/>
          </a:prstGeom>
        </p:spPr>
        <p:txBody>
          <a:bodyPr vert="horz" lIns="288834" tIns="144417" rIns="288834" bIns="14441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069341" y="28031213"/>
            <a:ext cx="4990253" cy="1610184"/>
          </a:xfrm>
          <a:prstGeom prst="rect">
            <a:avLst/>
          </a:prstGeom>
        </p:spPr>
        <p:txBody>
          <a:bodyPr vert="horz" lIns="288834" tIns="144417" rIns="288834" bIns="144417" rtlCol="0" anchor="ctr"/>
          <a:lstStyle>
            <a:lvl1pPr algn="l">
              <a:defRPr sz="3700">
                <a:solidFill>
                  <a:schemeClr val="tx1">
                    <a:tint val="75000"/>
                  </a:schemeClr>
                </a:solidFill>
              </a:defRPr>
            </a:lvl1pPr>
          </a:lstStyle>
          <a:p>
            <a:fld id="{92FEC631-8162-4D20-A771-02CF78742667}" type="datetimeFigureOut">
              <a:rPr lang="es-ES" smtClean="0"/>
              <a:pPr/>
              <a:t>12/01/2024</a:t>
            </a:fld>
            <a:endParaRPr lang="es-ES"/>
          </a:p>
        </p:txBody>
      </p:sp>
      <p:sp>
        <p:nvSpPr>
          <p:cNvPr id="5" name="4 Marcador de pie de página"/>
          <p:cNvSpPr>
            <a:spLocks noGrp="1"/>
          </p:cNvSpPr>
          <p:nvPr>
            <p:ph type="ftr" sz="quarter" idx="3"/>
          </p:nvPr>
        </p:nvSpPr>
        <p:spPr>
          <a:xfrm>
            <a:off x="7307157" y="28031213"/>
            <a:ext cx="6772487" cy="1610184"/>
          </a:xfrm>
          <a:prstGeom prst="rect">
            <a:avLst/>
          </a:prstGeom>
        </p:spPr>
        <p:txBody>
          <a:bodyPr vert="horz" lIns="288834" tIns="144417" rIns="288834" bIns="144417" rtlCol="0" anchor="ctr"/>
          <a:lstStyle>
            <a:lvl1pPr algn="ctr">
              <a:defRPr sz="3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5327209" y="28031213"/>
            <a:ext cx="4990253" cy="1610184"/>
          </a:xfrm>
          <a:prstGeom prst="rect">
            <a:avLst/>
          </a:prstGeom>
        </p:spPr>
        <p:txBody>
          <a:bodyPr vert="horz" lIns="288834" tIns="144417" rIns="288834" bIns="144417" rtlCol="0" anchor="ctr"/>
          <a:lstStyle>
            <a:lvl1pPr algn="r">
              <a:defRPr sz="3700">
                <a:solidFill>
                  <a:schemeClr val="tx1">
                    <a:tint val="75000"/>
                  </a:schemeClr>
                </a:solidFill>
              </a:defRPr>
            </a:lvl1pPr>
          </a:lstStyle>
          <a:p>
            <a:fld id="{1815DEBB-00DA-4A6D-B22A-5199E67A6B84}" type="slidenum">
              <a:rPr lang="es-ES" smtClean="0"/>
              <a:pPr/>
              <a:t>‹Nº›</a:t>
            </a:fld>
            <a:endParaRPr lang="es-ES"/>
          </a:p>
        </p:txBody>
      </p:sp>
    </p:spTree>
    <p:extLst>
      <p:ext uri="{BB962C8B-B14F-4D97-AF65-F5344CB8AC3E}">
        <p14:creationId xmlns:p14="http://schemas.microsoft.com/office/powerpoint/2010/main" val="2057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8349" rtl="0" eaLnBrk="1" latinLnBrk="0" hangingPunct="1">
        <a:spcBef>
          <a:spcPct val="0"/>
        </a:spcBef>
        <a:buNone/>
        <a:defRPr sz="13800" kern="1200">
          <a:solidFill>
            <a:schemeClr val="tx1"/>
          </a:solidFill>
          <a:latin typeface="+mj-lt"/>
          <a:ea typeface="+mj-ea"/>
          <a:cs typeface="+mj-cs"/>
        </a:defRPr>
      </a:lvl1pPr>
    </p:titleStyle>
    <p:bodyStyle>
      <a:lvl1pPr marL="1083130" indent="-1083130" algn="l" defTabSz="2888349"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6783" indent="-902610" algn="l" defTabSz="2888349"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2pPr>
      <a:lvl3pPr marL="3610437" indent="-722087" algn="l" defTabSz="2888349"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5461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498785"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794296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387134"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831309"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275482"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jpeg"/><Relationship Id="rId15" Type="http://schemas.openxmlformats.org/officeDocument/2006/relationships/image" Target="../media/image13.emf"/><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2066" y="4570412"/>
            <a:ext cx="17650923" cy="1831271"/>
          </a:xfrm>
          <a:prstGeom prst="rect">
            <a:avLst/>
          </a:prstGeom>
        </p:spPr>
        <p:txBody>
          <a:bodyPr wrap="square">
            <a:spAutoFit/>
          </a:bodyPr>
          <a:lstStyle/>
          <a:p>
            <a:pPr>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INTRODUCCIÓN</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es un tipo especial de hormigón caracterizado por una red de poros interconectados y una relación contenido de hueco/porosidad (h/</a:t>
            </a:r>
            <a:r>
              <a:rPr lang="es-ES" sz="1800" dirty="0" err="1">
                <a:latin typeface="Arial" panose="020B0604020202020204" pitchFamily="34" charset="0"/>
                <a:ea typeface="Times New Roman" panose="02020603050405020304" pitchFamily="18" charset="0"/>
                <a:cs typeface="Arial" panose="020B0604020202020204" pitchFamily="34" charset="0"/>
              </a:rPr>
              <a:t>pr</a:t>
            </a:r>
            <a:r>
              <a:rPr lang="es-ES" sz="1800" dirty="0">
                <a:latin typeface="Arial" panose="020B0604020202020204" pitchFamily="34" charset="0"/>
                <a:ea typeface="Times New Roman" panose="02020603050405020304" pitchFamily="18" charset="0"/>
                <a:cs typeface="Arial" panose="020B0604020202020204" pitchFamily="34" charset="0"/>
              </a:rPr>
              <a:t>) alta (15 a 35% por volumen). Aunque contiene los componentes del hormigón convencional: áridos, cemento, agua y, en su caso, aditivos, la utilización de una granulometría discontinua y con nula o escasa cantidad de árido fino, permite obtener estructura porosa que es muy permeable. Debido a esto presenta ventajas importantes para su utilización en pavimentos al aire libre, ya que permite una disminución de la escorrentía de aguas pluviales, limpieza del agua de lluvia a través de filtración y degradación microbiana, y menor potencial de deslizamiento sobre el pavimento</a:t>
            </a:r>
          </a:p>
        </p:txBody>
      </p:sp>
      <p:sp>
        <p:nvSpPr>
          <p:cNvPr id="3" name="Rectángulo 2"/>
          <p:cNvSpPr/>
          <p:nvPr/>
        </p:nvSpPr>
        <p:spPr>
          <a:xfrm>
            <a:off x="262902" y="6358909"/>
            <a:ext cx="17650924" cy="1831271"/>
          </a:xfrm>
          <a:prstGeom prst="rect">
            <a:avLst/>
          </a:prstGeom>
        </p:spPr>
        <p:txBody>
          <a:bodyPr wrap="square">
            <a:spAutoFit/>
          </a:bodyPr>
          <a:lstStyle/>
          <a:p>
            <a:pPr algn="just">
              <a:spcAft>
                <a:spcPts val="600"/>
              </a:spcAft>
            </a:pPr>
            <a:r>
              <a:rPr lang="fr-CH"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INTRODUCTION</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is a special type of concrete characterized by a network of interconnected pores and a high void / porosity content ratio   (h /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pr</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(15 to 35% by volume).  Although it contains  the  components  of  conventional  concrete:  aggregates,  cement,  water and, where appropriate, additives, the use of a discontinuous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granulometry</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and with little or no amount of fine aggregate, allows to obtain porous structure that is very permeable. Due to this it presents important advantages for its use in outdoor pavements, since it allows a decrease in the runoff of rainwater, cleaning of rainwater through filtration and microbial degradation, and lower potential of sliding on the pavement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upo 17"/>
          <p:cNvGrpSpPr/>
          <p:nvPr/>
        </p:nvGrpSpPr>
        <p:grpSpPr>
          <a:xfrm>
            <a:off x="15346125" y="7715968"/>
            <a:ext cx="5833460" cy="2440481"/>
            <a:chOff x="2309446" y="1758462"/>
            <a:chExt cx="5833460" cy="2606642"/>
          </a:xfrm>
        </p:grpSpPr>
        <p:pic>
          <p:nvPicPr>
            <p:cNvPr id="19" name="Shape 231" descr="detalle.JPG"/>
            <p:cNvPicPr preferRelativeResize="0"/>
            <p:nvPr/>
          </p:nvPicPr>
          <p:blipFill rotWithShape="1">
            <a:blip r:embed="rId3">
              <a:alphaModFix/>
            </a:blip>
            <a:srcRect l="47073" t="11682" b="24901"/>
            <a:stretch/>
          </p:blipFill>
          <p:spPr>
            <a:xfrm>
              <a:off x="4595446" y="1758462"/>
              <a:ext cx="3547460" cy="2606642"/>
            </a:xfrm>
            <a:prstGeom prst="rect">
              <a:avLst/>
            </a:prstGeom>
            <a:noFill/>
            <a:ln>
              <a:noFill/>
            </a:ln>
          </p:spPr>
        </p:pic>
        <p:pic>
          <p:nvPicPr>
            <p:cNvPr id="20" name="Imagen 19"/>
            <p:cNvPicPr>
              <a:picLocks noChangeAspect="1"/>
            </p:cNvPicPr>
            <p:nvPr/>
          </p:nvPicPr>
          <p:blipFill rotWithShape="1">
            <a:blip r:embed="rId4"/>
            <a:srcRect l="53717" t="23001" r="9360" b="57701"/>
            <a:stretch/>
          </p:blipFill>
          <p:spPr>
            <a:xfrm>
              <a:off x="2309446" y="3429000"/>
              <a:ext cx="2286000" cy="794084"/>
            </a:xfrm>
            <a:prstGeom prst="rect">
              <a:avLst/>
            </a:prstGeom>
          </p:spPr>
        </p:pic>
        <p:pic>
          <p:nvPicPr>
            <p:cNvPr id="21" name="Picture 2" descr="rock abstracto madera textura piedra natural Guijarro suelo áspero Pared de piedra material gris escombros fondo grava Guijarros Fondo de piedra piso Resumen de la naturalez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077"/>
            <a:stretch/>
          </p:blipFill>
          <p:spPr bwMode="auto">
            <a:xfrm>
              <a:off x="2309446" y="2954215"/>
              <a:ext cx="2286000" cy="474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zahorra artificial"/>
            <p:cNvPicPr>
              <a:picLocks noChangeAspect="1" noChangeArrowheads="1"/>
            </p:cNvPicPr>
            <p:nvPr/>
          </p:nvPicPr>
          <p:blipFill rotWithShape="1">
            <a:blip r:embed="rId6">
              <a:extLst>
                <a:ext uri="{28A0092B-C50C-407E-A947-70E740481C1C}">
                  <a14:useLocalDpi xmlns:a14="http://schemas.microsoft.com/office/drawing/2010/main" val="0"/>
                </a:ext>
              </a:extLst>
            </a:blip>
            <a:srcRect l="69191" t="67271" b="26096"/>
            <a:stretch/>
          </p:blipFill>
          <p:spPr bwMode="auto">
            <a:xfrm>
              <a:off x="2309446" y="2732294"/>
              <a:ext cx="2286000" cy="2767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7"/>
            <a:srcRect l="47488" t="86381" r="-274" b="-412"/>
            <a:stretch/>
          </p:blipFill>
          <p:spPr>
            <a:xfrm>
              <a:off x="2309446" y="2344615"/>
              <a:ext cx="2286000" cy="403751"/>
            </a:xfrm>
            <a:prstGeom prst="rect">
              <a:avLst/>
            </a:prstGeom>
          </p:spPr>
        </p:pic>
        <p:pic>
          <p:nvPicPr>
            <p:cNvPr id="24" name="Picture 10" descr="Resultado de imagen de pervious concrete driveway"/>
            <p:cNvPicPr>
              <a:picLocks noChangeAspect="1" noChangeArrowheads="1"/>
            </p:cNvPicPr>
            <p:nvPr/>
          </p:nvPicPr>
          <p:blipFill rotWithShape="1">
            <a:blip r:embed="rId8">
              <a:extLst>
                <a:ext uri="{28A0092B-C50C-407E-A947-70E740481C1C}">
                  <a14:useLocalDpi xmlns:a14="http://schemas.microsoft.com/office/drawing/2010/main" val="0"/>
                </a:ext>
              </a:extLst>
            </a:blip>
            <a:srcRect t="63573" b="23556"/>
            <a:stretch/>
          </p:blipFill>
          <p:spPr bwMode="auto">
            <a:xfrm>
              <a:off x="2309446" y="2039815"/>
              <a:ext cx="2286000" cy="294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2909" y="4653604"/>
            <a:ext cx="317182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2367" y="25273032"/>
            <a:ext cx="10261311" cy="4878259"/>
          </a:xfrm>
          <a:prstGeom prst="rect">
            <a:avLst/>
          </a:prstGeom>
        </p:spPr>
        <p:txBody>
          <a:bodyPr wrap="square">
            <a:spAutoFit/>
          </a:bodyPr>
          <a:lstStyle/>
          <a:p>
            <a:pPr algn="just">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Conclusiones</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asiento nulo y la presencia o no de arena no condicionan la cohesión de la masa ya que en todos los casos la forma de asiento ha sido correcta.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Paro el rango de relaciones a/c de los hormigones porosos es preferible utilizar un valor de ésta tan alto como sea posible para las condiciones de aplicación y uso.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Cuanto mayor sea el grado de compactación, mayor será resistencia del hormigón poroso y menor su permeabilidad.</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A una mayor densidad de un hormigón poroso, disminuye la permeabilidad y aumenta su resistencia.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La cantidad de aditivo </a:t>
            </a:r>
            <a:r>
              <a:rPr lang="es-ES" sz="1800" dirty="0" err="1">
                <a:latin typeface="Arial" panose="020B0604020202020204" pitchFamily="34" charset="0"/>
                <a:ea typeface="Times New Roman" panose="02020603050405020304" pitchFamily="18" charset="0"/>
                <a:cs typeface="Arial" panose="020B0604020202020204" pitchFamily="34" charset="0"/>
              </a:rPr>
              <a:t>superplastificante</a:t>
            </a:r>
            <a:r>
              <a:rPr lang="es-ES" sz="1800" dirty="0">
                <a:latin typeface="Arial" panose="020B0604020202020204" pitchFamily="34" charset="0"/>
                <a:ea typeface="Times New Roman" panose="02020603050405020304" pitchFamily="18" charset="0"/>
                <a:cs typeface="Arial" panose="020B0604020202020204" pitchFamily="34" charset="0"/>
              </a:rPr>
              <a:t> influye en la formación de la estructura porosa.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Con las dosificaciones utilizadas, el hormigón estudiado es apto para su aplicación como pavimento ligero en clima frío con ambiente no salino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en climas fríos con ambiente salino experimenta una gran pérdida de masa superficial.</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Tras someter a las probetas a 28 ciclos de hielo-deshielo, no se ven modificadas sus propiedades mecánicas en medio de congelación neutro.</a:t>
            </a:r>
          </a:p>
          <a:p>
            <a:pPr algn="just">
              <a:spcAft>
                <a:spcPts val="0"/>
              </a:spcAft>
            </a:pPr>
            <a:r>
              <a:rPr lang="es-ES" sz="1800" b="1" dirty="0">
                <a:latin typeface="Times New Roman" panose="02020603050405020304" pitchFamily="18"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603702" y="25273032"/>
            <a:ext cx="10351322" cy="4324261"/>
          </a:xfrm>
          <a:prstGeom prst="rect">
            <a:avLst/>
          </a:prstGeom>
        </p:spPr>
        <p:txBody>
          <a:bodyPr wrap="square">
            <a:spAutoFit/>
          </a:bodyPr>
          <a:lstStyle/>
          <a:p>
            <a:pPr algn="just">
              <a:spcAft>
                <a:spcPts val="600"/>
              </a:spcAft>
            </a:pPr>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Conclusions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slump zero and the presence or absence of sand do not condition the cohesion of the mass since in all cases the slump form has been correct.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 the range of a / c ratios of porous concretes, it is preferable to use a value as high as possible for the conditions of application and use.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greater the degree of compaction, the greater the resistance of the porous concrete and the lower its permeability.</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 higher density of a porous concrete, the permeability decreases and its strength increases.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amount of superplasticizer additive influences the formation of the porous structure.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With the mix design used, the concrete studied is suitable for application as a lightweight pavement in cold weather with non-saline environment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in cold climates with saline environment experiences a great loss of surface mass.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After subjecting the samples to 28 freeze-thaw cycles, their mechanical properties are not modified in a neutral freezing medium</a:t>
            </a:r>
          </a:p>
        </p:txBody>
      </p:sp>
      <p:graphicFrame>
        <p:nvGraphicFramePr>
          <p:cNvPr id="6" name="Tabla 5"/>
          <p:cNvGraphicFramePr>
            <a:graphicFrameLocks noGrp="1"/>
          </p:cNvGraphicFramePr>
          <p:nvPr>
            <p:extLst>
              <p:ext uri="{D42A27DB-BD31-4B8C-83A1-F6EECF244321}">
                <p14:modId xmlns:p14="http://schemas.microsoft.com/office/powerpoint/2010/main" val="204923791"/>
              </p:ext>
            </p:extLst>
          </p:nvPr>
        </p:nvGraphicFramePr>
        <p:xfrm>
          <a:off x="15362761" y="14012684"/>
          <a:ext cx="2710950" cy="640080"/>
        </p:xfrm>
        <a:graphic>
          <a:graphicData uri="http://schemas.openxmlformats.org/drawingml/2006/table">
            <a:tbl>
              <a:tblPr firstRow="1" firstCol="1" bandRow="1"/>
              <a:tblGrid>
                <a:gridCol w="2710950">
                  <a:extLst>
                    <a:ext uri="{9D8B030D-6E8A-4147-A177-3AD203B41FA5}">
                      <a16:colId xmlns:a16="http://schemas.microsoft.com/office/drawing/2014/main" val="2547227123"/>
                    </a:ext>
                  </a:extLst>
                </a:gridCol>
              </a:tblGrid>
              <a:tr h="194387">
                <a:tc>
                  <a:txBody>
                    <a:bodyPr/>
                    <a:lstStyle/>
                    <a:p>
                      <a:pPr algn="ctr">
                        <a:spcAft>
                          <a:spcPts val="600"/>
                        </a:spcAft>
                      </a:pP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637876718"/>
                  </a:ext>
                </a:extLst>
              </a:tr>
              <a:tr h="0">
                <a:tc>
                  <a:txBody>
                    <a:bodyPr/>
                    <a:lstStyle/>
                    <a:p>
                      <a:pPr algn="ctr">
                        <a:spcAft>
                          <a:spcPts val="6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Imagen 3. Ensayo de consistencia</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3.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Slump</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p>
                  </a:txBody>
                  <a:tcPr marL="0" marR="0" marT="0" marB="0">
                    <a:lnL>
                      <a:noFill/>
                    </a:lnL>
                    <a:lnR>
                      <a:noFill/>
                    </a:lnR>
                    <a:lnT>
                      <a:noFill/>
                    </a:lnT>
                    <a:lnB>
                      <a:noFill/>
                    </a:lnB>
                  </a:tcPr>
                </a:tc>
                <a:extLst>
                  <a:ext uri="{0D108BD9-81ED-4DB2-BD59-A6C34878D82A}">
                    <a16:rowId xmlns:a16="http://schemas.microsoft.com/office/drawing/2014/main" val="2513996772"/>
                  </a:ext>
                </a:extLst>
              </a:tr>
            </a:tbl>
          </a:graphicData>
        </a:graphic>
      </p:graphicFrame>
      <p:sp>
        <p:nvSpPr>
          <p:cNvPr id="11" name="Rectangle 2"/>
          <p:cNvSpPr>
            <a:spLocks noChangeArrowheads="1"/>
          </p:cNvSpPr>
          <p:nvPr/>
        </p:nvSpPr>
        <p:spPr bwMode="auto">
          <a:xfrm>
            <a:off x="135336" y="18605901"/>
            <a:ext cx="78644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RESULTADOS / </a:t>
            </a:r>
            <a:r>
              <a:rPr kumimoji="0" lang="en-US" altLang="es-ES" sz="1800" b="1"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RESULTS</a:t>
            </a:r>
          </a:p>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consistencia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Slump</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 altLang="es-ES" sz="1800" dirty="0">
              <a:solidFill>
                <a:schemeClr val="tx2">
                  <a:lumMod val="60000"/>
                  <a:lumOff val="40000"/>
                </a:schemeClr>
              </a:solidFill>
              <a:latin typeface="Arial" panose="020B0604020202020204" pitchFamily="34" charset="0"/>
            </a:endParaRPr>
          </a:p>
          <a:p>
            <a:pPr lvl="0" defTabSz="914400" eaLnBrk="0" fontAlgn="base" hangingPunct="0">
              <a:spcBef>
                <a:spcPct val="0"/>
              </a:spcBef>
              <a:spcAft>
                <a:spcPct val="0"/>
              </a:spcAft>
            </a:pPr>
            <a:r>
              <a:rPr lang="es-ES" altLang="es-ES" sz="1800" dirty="0">
                <a:latin typeface="Arial" panose="020B0604020202020204" pitchFamily="34" charset="0"/>
                <a:ea typeface="Times New Roman" panose="02020603050405020304" pitchFamily="18" charset="0"/>
              </a:rPr>
              <a:t>Asiento cero, deformación prácticamente nula y sin pérdida de cohesión</a:t>
            </a:r>
            <a:endParaRPr lang="es-ES_tradnl" altLang="es-E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5" name="55 Imagen" descr="IMG_20140508_09521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5379" y="11971655"/>
            <a:ext cx="2884516" cy="2161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Tabla 1023"/>
          <p:cNvGraphicFramePr>
            <a:graphicFrameLocks noGrp="1"/>
          </p:cNvGraphicFramePr>
          <p:nvPr>
            <p:extLst>
              <p:ext uri="{D42A27DB-BD31-4B8C-83A1-F6EECF244321}">
                <p14:modId xmlns:p14="http://schemas.microsoft.com/office/powerpoint/2010/main" val="315774639"/>
              </p:ext>
            </p:extLst>
          </p:nvPr>
        </p:nvGraphicFramePr>
        <p:xfrm>
          <a:off x="230091" y="23033564"/>
          <a:ext cx="12267767" cy="2154428"/>
        </p:xfrm>
        <a:graphic>
          <a:graphicData uri="http://schemas.openxmlformats.org/drawingml/2006/table">
            <a:tbl>
              <a:tblPr firstRow="1" firstCol="1" bandRow="1">
                <a:tableStyleId>{5C22544A-7EE6-4342-B048-85BDC9FD1C3A}</a:tableStyleId>
              </a:tblPr>
              <a:tblGrid>
                <a:gridCol w="958596">
                  <a:extLst>
                    <a:ext uri="{9D8B030D-6E8A-4147-A177-3AD203B41FA5}">
                      <a16:colId xmlns:a16="http://schemas.microsoft.com/office/drawing/2014/main" val="1150722144"/>
                    </a:ext>
                  </a:extLst>
                </a:gridCol>
                <a:gridCol w="900115">
                  <a:extLst>
                    <a:ext uri="{9D8B030D-6E8A-4147-A177-3AD203B41FA5}">
                      <a16:colId xmlns:a16="http://schemas.microsoft.com/office/drawing/2014/main" val="144749531"/>
                    </a:ext>
                  </a:extLst>
                </a:gridCol>
                <a:gridCol w="1196692">
                  <a:extLst>
                    <a:ext uri="{9D8B030D-6E8A-4147-A177-3AD203B41FA5}">
                      <a16:colId xmlns:a16="http://schemas.microsoft.com/office/drawing/2014/main" val="3408391337"/>
                    </a:ext>
                  </a:extLst>
                </a:gridCol>
                <a:gridCol w="462118">
                  <a:extLst>
                    <a:ext uri="{9D8B030D-6E8A-4147-A177-3AD203B41FA5}">
                      <a16:colId xmlns:a16="http://schemas.microsoft.com/office/drawing/2014/main" val="1303016255"/>
                    </a:ext>
                  </a:extLst>
                </a:gridCol>
                <a:gridCol w="966787">
                  <a:extLst>
                    <a:ext uri="{9D8B030D-6E8A-4147-A177-3AD203B41FA5}">
                      <a16:colId xmlns:a16="http://schemas.microsoft.com/office/drawing/2014/main" val="1179888444"/>
                    </a:ext>
                  </a:extLst>
                </a:gridCol>
                <a:gridCol w="905548">
                  <a:extLst>
                    <a:ext uri="{9D8B030D-6E8A-4147-A177-3AD203B41FA5}">
                      <a16:colId xmlns:a16="http://schemas.microsoft.com/office/drawing/2014/main" val="3650237236"/>
                    </a:ext>
                  </a:extLst>
                </a:gridCol>
                <a:gridCol w="1247577">
                  <a:extLst>
                    <a:ext uri="{9D8B030D-6E8A-4147-A177-3AD203B41FA5}">
                      <a16:colId xmlns:a16="http://schemas.microsoft.com/office/drawing/2014/main" val="3507864336"/>
                    </a:ext>
                  </a:extLst>
                </a:gridCol>
                <a:gridCol w="728134">
                  <a:extLst>
                    <a:ext uri="{9D8B030D-6E8A-4147-A177-3AD203B41FA5}">
                      <a16:colId xmlns:a16="http://schemas.microsoft.com/office/drawing/2014/main" val="3996559340"/>
                    </a:ext>
                  </a:extLst>
                </a:gridCol>
                <a:gridCol w="1007533">
                  <a:extLst>
                    <a:ext uri="{9D8B030D-6E8A-4147-A177-3AD203B41FA5}">
                      <a16:colId xmlns:a16="http://schemas.microsoft.com/office/drawing/2014/main" val="2834675805"/>
                    </a:ext>
                  </a:extLst>
                </a:gridCol>
                <a:gridCol w="977262">
                  <a:extLst>
                    <a:ext uri="{9D8B030D-6E8A-4147-A177-3AD203B41FA5}">
                      <a16:colId xmlns:a16="http://schemas.microsoft.com/office/drawing/2014/main" val="1599906484"/>
                    </a:ext>
                  </a:extLst>
                </a:gridCol>
                <a:gridCol w="1260161">
                  <a:extLst>
                    <a:ext uri="{9D8B030D-6E8A-4147-A177-3AD203B41FA5}">
                      <a16:colId xmlns:a16="http://schemas.microsoft.com/office/drawing/2014/main" val="4113139051"/>
                    </a:ext>
                  </a:extLst>
                </a:gridCol>
                <a:gridCol w="720092">
                  <a:extLst>
                    <a:ext uri="{9D8B030D-6E8A-4147-A177-3AD203B41FA5}">
                      <a16:colId xmlns:a16="http://schemas.microsoft.com/office/drawing/2014/main" val="1050781931"/>
                    </a:ext>
                  </a:extLst>
                </a:gridCol>
                <a:gridCol w="937152">
                  <a:extLst>
                    <a:ext uri="{9D8B030D-6E8A-4147-A177-3AD203B41FA5}">
                      <a16:colId xmlns:a16="http://schemas.microsoft.com/office/drawing/2014/main" val="1909685858"/>
                    </a:ext>
                  </a:extLst>
                </a:gridCol>
              </a:tblGrid>
              <a:tr h="144145">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Edad / </a:t>
                      </a:r>
                      <a:r>
                        <a:rPr lang="es-ES" sz="1400" dirty="0" err="1">
                          <a:effectLst/>
                          <a:latin typeface="Arial" panose="020B0604020202020204" pitchFamily="34" charset="0"/>
                          <a:cs typeface="Arial" panose="020B0604020202020204" pitchFamily="34" charset="0"/>
                        </a:rPr>
                        <a:t>Age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28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60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24234970"/>
                  </a:ext>
                </a:extLst>
              </a:tr>
              <a:tr h="21590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Ensayo</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3134356062"/>
                  </a:ext>
                </a:extLst>
              </a:tr>
              <a:tr h="215900">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Hormigón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95039305"/>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1,865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6,4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7,6</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1,972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10, 8</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85200931"/>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1,687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10,8</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57187969"/>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9,6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1,740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7,9</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42833618"/>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1,943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2,037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2,193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25,1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25856117"/>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55847365"/>
                  </a:ext>
                </a:extLst>
              </a:tr>
            </a:tbl>
          </a:graphicData>
        </a:graphic>
      </p:graphicFrame>
      <p:sp>
        <p:nvSpPr>
          <p:cNvPr id="1027" name="Rectangle 5"/>
          <p:cNvSpPr>
            <a:spLocks noChangeArrowheads="1"/>
          </p:cNvSpPr>
          <p:nvPr/>
        </p:nvSpPr>
        <p:spPr bwMode="auto">
          <a:xfrm>
            <a:off x="739205" y="22717777"/>
            <a:ext cx="9381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4. Resultados de los ensayos de compresión y flexión </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Results</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of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the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compression</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bending</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tests</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4" name="Rectángulo 13"/>
          <p:cNvSpPr/>
          <p:nvPr/>
        </p:nvSpPr>
        <p:spPr>
          <a:xfrm>
            <a:off x="204733" y="8199067"/>
            <a:ext cx="7364701" cy="1754326"/>
          </a:xfrm>
          <a:prstGeom prst="rect">
            <a:avLst/>
          </a:prstGeom>
        </p:spPr>
        <p:txBody>
          <a:bodyPr wrap="square">
            <a:spAutoFit/>
          </a:bodyPr>
          <a:lstStyle/>
          <a:p>
            <a:r>
              <a:rPr lang="es-ES" sz="1800" b="1" dirty="0">
                <a:latin typeface="Arial" panose="020B0604020202020204" pitchFamily="34" charset="0"/>
                <a:ea typeface="Times New Roman" panose="02020603050405020304" pitchFamily="18" charset="0"/>
                <a:cs typeface="Arial" panose="020B0604020202020204" pitchFamily="34" charset="0"/>
              </a:rPr>
              <a:t>OBJETIVOS</a:t>
            </a:r>
          </a:p>
          <a:p>
            <a:r>
              <a:rPr lang="es-ES" sz="1800" b="1" dirty="0">
                <a:latin typeface="Segoe UI Semibold" panose="020B0702040204020203" pitchFamily="34" charset="0"/>
                <a:ea typeface="Times New Roman" panose="02020603050405020304" pitchFamily="18" charset="0"/>
                <a:cs typeface="Times New Roman" panose="02020603050405020304" pitchFamily="18" charset="0"/>
              </a:rPr>
              <a:t>El</a:t>
            </a:r>
            <a:r>
              <a:rPr lang="es-ES" sz="1800" dirty="0">
                <a:latin typeface="Segoe UI Semibold" panose="020B0702040204020203" pitchFamily="34" charset="0"/>
                <a:ea typeface="Times New Roman" panose="02020603050405020304" pitchFamily="18" charset="0"/>
                <a:cs typeface="Times New Roman" panose="02020603050405020304" pitchFamily="18" charset="0"/>
              </a:rPr>
              <a:t> </a:t>
            </a:r>
            <a:r>
              <a:rPr lang="es-ES" sz="1800" dirty="0">
                <a:latin typeface="Arial" panose="020B0604020202020204" pitchFamily="34" charset="0"/>
                <a:ea typeface="Times New Roman" panose="02020603050405020304" pitchFamily="18" charset="0"/>
                <a:cs typeface="Arial" panose="020B0604020202020204" pitchFamily="34" charset="0"/>
              </a:rPr>
              <a:t>trabajo plantea como objetivo el estudio y desarrollo de un hormigón poroso, utilizado como pavimento para tráfico ligero, en ambiente frío y en ambiente frío salino. Para la evaluación y análisis de estas propiedades se utilizaron las resistencias a compresión y flexión, el coeficiente de permeabilidad y el criterio de pérdida masa.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7798089" y="8216377"/>
            <a:ext cx="7319381" cy="1754326"/>
          </a:xfrm>
          <a:prstGeom prst="rect">
            <a:avLst/>
          </a:prstGeom>
        </p:spPr>
        <p:txBody>
          <a:bodyPr wrap="square">
            <a:spAutoFit/>
          </a:bodyPr>
          <a:lstStyle/>
          <a:p>
            <a:r>
              <a:rPr lang="en-US" sz="1800" b="1">
                <a:solidFill>
                  <a:schemeClr val="tx2">
                    <a:lumMod val="60000"/>
                    <a:lumOff val="40000"/>
                  </a:schemeClr>
                </a:solidFill>
                <a:latin typeface="Arial" panose="020B0604020202020204" pitchFamily="34" charset="0"/>
                <a:cs typeface="Arial" panose="020B0604020202020204" pitchFamily="34" charset="0"/>
              </a:rPr>
              <a:t>Objetives</a:t>
            </a:r>
          </a:p>
          <a:p>
            <a:pPr algn="just"/>
            <a:r>
              <a:rPr lang="en-US" sz="1800">
                <a:solidFill>
                  <a:schemeClr val="tx2">
                    <a:lumMod val="60000"/>
                    <a:lumOff val="40000"/>
                  </a:schemeClr>
                </a:solidFill>
                <a:latin typeface="Arial" panose="020B0604020202020204" pitchFamily="34" charset="0"/>
                <a:cs typeface="Arial" panose="020B0604020202020204" pitchFamily="34" charset="0"/>
              </a:rPr>
              <a:t>The work aims to study and develop a porous concrete, used as a pavement for light traffic, in a cold environment and in a cold saline environment. For the evaluation and analysis of these properties, the compression and bending strengths, the permeability coefficient and the mass loss criterion were used.</a:t>
            </a:r>
            <a:endParaRPr lang="en-US" sz="18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030" name="Tabla 1029"/>
          <p:cNvGraphicFramePr>
            <a:graphicFrameLocks noGrp="1"/>
          </p:cNvGraphicFramePr>
          <p:nvPr>
            <p:extLst>
              <p:ext uri="{D42A27DB-BD31-4B8C-83A1-F6EECF244321}">
                <p14:modId xmlns:p14="http://schemas.microsoft.com/office/powerpoint/2010/main" val="2899460051"/>
              </p:ext>
            </p:extLst>
          </p:nvPr>
        </p:nvGraphicFramePr>
        <p:xfrm>
          <a:off x="382639" y="12250797"/>
          <a:ext cx="6503985" cy="1573077"/>
        </p:xfrm>
        <a:graphic>
          <a:graphicData uri="http://schemas.openxmlformats.org/drawingml/2006/table">
            <a:tbl>
              <a:tblPr firstRow="1" firstCol="1" bandRow="1">
                <a:tableStyleId>{5C22544A-7EE6-4342-B048-85BDC9FD1C3A}</a:tableStyleId>
              </a:tblPr>
              <a:tblGrid>
                <a:gridCol w="2632392">
                  <a:extLst>
                    <a:ext uri="{9D8B030D-6E8A-4147-A177-3AD203B41FA5}">
                      <a16:colId xmlns:a16="http://schemas.microsoft.com/office/drawing/2014/main" val="3085442028"/>
                    </a:ext>
                  </a:extLst>
                </a:gridCol>
                <a:gridCol w="370205">
                  <a:extLst>
                    <a:ext uri="{9D8B030D-6E8A-4147-A177-3AD203B41FA5}">
                      <a16:colId xmlns:a16="http://schemas.microsoft.com/office/drawing/2014/main" val="95479519"/>
                    </a:ext>
                  </a:extLst>
                </a:gridCol>
                <a:gridCol w="875347">
                  <a:extLst>
                    <a:ext uri="{9D8B030D-6E8A-4147-A177-3AD203B41FA5}">
                      <a16:colId xmlns:a16="http://schemas.microsoft.com/office/drawing/2014/main" val="1688885635"/>
                    </a:ext>
                  </a:extLst>
                </a:gridCol>
                <a:gridCol w="875347">
                  <a:extLst>
                    <a:ext uri="{9D8B030D-6E8A-4147-A177-3AD203B41FA5}">
                      <a16:colId xmlns:a16="http://schemas.microsoft.com/office/drawing/2014/main" val="1143931091"/>
                    </a:ext>
                  </a:extLst>
                </a:gridCol>
                <a:gridCol w="875347">
                  <a:extLst>
                    <a:ext uri="{9D8B030D-6E8A-4147-A177-3AD203B41FA5}">
                      <a16:colId xmlns:a16="http://schemas.microsoft.com/office/drawing/2014/main" val="3305310390"/>
                    </a:ext>
                  </a:extLst>
                </a:gridCol>
                <a:gridCol w="875347">
                  <a:extLst>
                    <a:ext uri="{9D8B030D-6E8A-4147-A177-3AD203B41FA5}">
                      <a16:colId xmlns:a16="http://schemas.microsoft.com/office/drawing/2014/main" val="3749656684"/>
                    </a:ext>
                  </a:extLst>
                </a:gridCol>
              </a:tblGrid>
              <a:tr h="223233">
                <a:tc gridSpan="2">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COMPONENTES / COMPONENTS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4169925"/>
                  </a:ext>
                </a:extLst>
              </a:tr>
              <a:tr h="224974">
                <a:tc>
                  <a:txBody>
                    <a:bodyPr/>
                    <a:lstStyle/>
                    <a:p>
                      <a:pPr algn="l">
                        <a:spcBef>
                          <a:spcPts val="200"/>
                        </a:spcBef>
                        <a:spcAft>
                          <a:spcPts val="200"/>
                        </a:spcAft>
                      </a:pPr>
                      <a:r>
                        <a:rPr lang="es-ES" altLang="es-ES" sz="1400" dirty="0">
                          <a:ea typeface="Times New Roman" panose="02020603050405020304" pitchFamily="18" charset="0"/>
                          <a:cs typeface="Arial" panose="020B0604020202020204" pitchFamily="34" charset="0"/>
                        </a:rPr>
                        <a:t>CEM II B 42,5 R</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kg</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305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300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9549097"/>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Agua / </a:t>
                      </a:r>
                      <a:r>
                        <a:rPr lang="es-ES" sz="1400" dirty="0" err="1">
                          <a:effectLst/>
                          <a:latin typeface="Arial" panose="020B0604020202020204" pitchFamily="34" charset="0"/>
                          <a:cs typeface="Arial" panose="020B0604020202020204" pitchFamily="34" charset="0"/>
                        </a:rPr>
                        <a:t>Water</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93,30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108,80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100,65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80,73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35599242"/>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Arena </a:t>
                      </a:r>
                      <a:r>
                        <a:rPr lang="es-ES" sz="1400" dirty="0" err="1">
                          <a:effectLst/>
                          <a:latin typeface="Arial" panose="020B0604020202020204" pitchFamily="34" charset="0"/>
                          <a:cs typeface="Arial" panose="020B0604020202020204" pitchFamily="34" charset="0"/>
                        </a:rPr>
                        <a:t>silicea</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Silica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Sand</a:t>
                      </a:r>
                      <a:r>
                        <a:rPr lang="es-ES" sz="1400" dirty="0">
                          <a:effectLst/>
                          <a:latin typeface="Arial" panose="020B0604020202020204" pitchFamily="34" charset="0"/>
                          <a:cs typeface="Arial" panose="020B0604020202020204" pitchFamily="34" charset="0"/>
                        </a:rPr>
                        <a:t> 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126,70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87,97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894175"/>
                  </a:ext>
                </a:extLst>
              </a:tr>
              <a:tr h="224974">
                <a:tc>
                  <a:txBody>
                    <a:bodyPr/>
                    <a:lstStyle/>
                    <a:p>
                      <a:pPr algn="l">
                        <a:spcBef>
                          <a:spcPts val="200"/>
                        </a:spcBef>
                        <a:spcAft>
                          <a:spcPts val="200"/>
                        </a:spcAft>
                      </a:pPr>
                      <a:r>
                        <a:rPr lang="es-ES" sz="1400">
                          <a:effectLst/>
                          <a:latin typeface="Arial" panose="020B0604020202020204" pitchFamily="34" charset="0"/>
                          <a:cs typeface="Arial" panose="020B0604020202020204" pitchFamily="34" charset="0"/>
                        </a:rPr>
                        <a:t>Grava / Crushed Agg 4/12,5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1.457,20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1.309,15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8238835"/>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Aditivo / </a:t>
                      </a:r>
                      <a:r>
                        <a:rPr lang="es-ES" sz="1400" dirty="0" err="1">
                          <a:effectLst/>
                          <a:latin typeface="Arial" panose="020B0604020202020204" pitchFamily="34" charset="0"/>
                          <a:cs typeface="Arial" panose="020B0604020202020204" pitchFamily="34" charset="0"/>
                        </a:rPr>
                        <a:t>Admixture</a:t>
                      </a:r>
                      <a:r>
                        <a:rPr lang="es-ES" sz="1400" dirty="0">
                          <a:effectLst/>
                          <a:latin typeface="Arial" panose="020B0604020202020204" pitchFamily="34" charset="0"/>
                          <a:cs typeface="Arial" panose="020B0604020202020204" pitchFamily="34" charset="0"/>
                        </a:rPr>
                        <a:t> (2%)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1,715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1,71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1,50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869318"/>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Relación a/c / Ratio w/c</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0,33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0,33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7303781"/>
                  </a:ext>
                </a:extLst>
              </a:tr>
            </a:tbl>
          </a:graphicData>
        </a:graphic>
      </p:graphicFrame>
      <p:sp>
        <p:nvSpPr>
          <p:cNvPr id="1031" name="Rectangle 2"/>
          <p:cNvSpPr>
            <a:spLocks noChangeArrowheads="1"/>
          </p:cNvSpPr>
          <p:nvPr/>
        </p:nvSpPr>
        <p:spPr bwMode="auto">
          <a:xfrm>
            <a:off x="216671" y="10004960"/>
            <a:ext cx="14880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0" algn="just" defTabSz="914400"/>
            <a:r>
              <a:rPr lang="es-ES" altLang="es-ES" sz="1800" b="1" dirty="0">
                <a:ea typeface="Times New Roman" panose="02020603050405020304" pitchFamily="18" charset="0"/>
                <a:cs typeface="Arial" panose="020B0604020202020204" pitchFamily="34" charset="0"/>
              </a:rPr>
              <a:t>PLAN EXPERIMENTAL / </a:t>
            </a:r>
            <a:r>
              <a:rPr lang="es-ES" altLang="es-ES" sz="1800" b="1" dirty="0">
                <a:solidFill>
                  <a:schemeClr val="tx2">
                    <a:lumMod val="60000"/>
                    <a:lumOff val="40000"/>
                  </a:schemeClr>
                </a:solidFill>
                <a:ea typeface="Times New Roman" panose="02020603050405020304" pitchFamily="18" charset="0"/>
                <a:cs typeface="Arial" panose="020B0604020202020204" pitchFamily="34" charset="0"/>
              </a:rPr>
              <a:t>EXPERIMENTAL PLAN</a:t>
            </a:r>
            <a:endParaRPr lang="es-ES" altLang="es-ES" sz="1800" dirty="0">
              <a:solidFill>
                <a:schemeClr val="tx2">
                  <a:lumMod val="60000"/>
                  <a:lumOff val="40000"/>
                </a:schemeClr>
              </a:solidFill>
              <a:cs typeface="Arial" panose="020B0604020202020204" pitchFamily="34" charset="0"/>
            </a:endParaRPr>
          </a:p>
          <a:p>
            <a:pPr lvl="0" indent="0" algn="just" defTabSz="914400"/>
            <a:r>
              <a:rPr lang="es-ES" altLang="es-ES" sz="1800" b="1" dirty="0">
                <a:ea typeface="Times New Roman" panose="02020603050405020304" pitchFamily="18" charset="0"/>
                <a:cs typeface="Arial" panose="020B0604020202020204" pitchFamily="34" charset="0"/>
              </a:rPr>
              <a:t>Materiales</a:t>
            </a:r>
            <a:endParaRPr lang="es-ES" altLang="es-ES" sz="1800" dirty="0">
              <a:cs typeface="Arial" panose="020B0604020202020204" pitchFamily="34" charset="0"/>
            </a:endParaRPr>
          </a:p>
          <a:p>
            <a:pPr lvl="0" indent="0" algn="just" defTabSz="914400"/>
            <a:r>
              <a:rPr lang="es-ES" altLang="es-ES" sz="1800" dirty="0">
                <a:ea typeface="Times New Roman" panose="02020603050405020304" pitchFamily="18" charset="0"/>
                <a:cs typeface="Arial" panose="020B0604020202020204" pitchFamily="34" charset="0"/>
              </a:rPr>
              <a:t>Se confeccionaron cuatro mezclas con diferente matriz y estructura porosa para determinar su permeabilidad y resistencia frente al hielo-deshielo. La tabla 1 muestra la dosificación de las mezclas. </a:t>
            </a:r>
            <a:endParaRPr lang="es-ES" altLang="es-ES" sz="1800" dirty="0">
              <a:cs typeface="Arial" panose="020B0604020202020204" pitchFamily="34" charset="0"/>
            </a:endParaRPr>
          </a:p>
        </p:txBody>
      </p:sp>
      <p:sp>
        <p:nvSpPr>
          <p:cNvPr id="1032" name="Rectángulo 1031"/>
          <p:cNvSpPr/>
          <p:nvPr/>
        </p:nvSpPr>
        <p:spPr>
          <a:xfrm>
            <a:off x="772014" y="11924064"/>
            <a:ext cx="5696483" cy="307777"/>
          </a:xfrm>
          <a:prstGeom prst="rect">
            <a:avLst/>
          </a:prstGeom>
        </p:spPr>
        <p:txBody>
          <a:bodyPr wrap="square">
            <a:spAutoFit/>
          </a:bodyPr>
          <a:lstStyle/>
          <a:p>
            <a:pPr lvl="0" indent="0" algn="just" defTabSz="914400"/>
            <a:r>
              <a:rPr lang="es-ES" altLang="es-ES" sz="1400" dirty="0">
                <a:latin typeface="Arial" panose="020B0604020202020204" pitchFamily="34" charset="0"/>
                <a:ea typeface="Times New Roman" panose="02020603050405020304" pitchFamily="18" charset="0"/>
                <a:cs typeface="Arial" panose="020B0604020202020204" pitchFamily="34" charset="0"/>
              </a:rPr>
              <a:t>Tabla 1. Dosificaciones hormigones /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Table</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Mix</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design</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033" name="Rectángulo 1032"/>
          <p:cNvSpPr/>
          <p:nvPr/>
        </p:nvSpPr>
        <p:spPr>
          <a:xfrm>
            <a:off x="197380" y="11126038"/>
            <a:ext cx="14986168" cy="923330"/>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Materials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Four mixtures with different matrix and porous structure were made to determine their permeability and freeze-thaw resistance. Table 1 shows the dosage of the mixtures.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35" name="Tabla 1034"/>
          <p:cNvGraphicFramePr>
            <a:graphicFrameLocks noGrp="1"/>
          </p:cNvGraphicFramePr>
          <p:nvPr>
            <p:extLst>
              <p:ext uri="{D42A27DB-BD31-4B8C-83A1-F6EECF244321}">
                <p14:modId xmlns:p14="http://schemas.microsoft.com/office/powerpoint/2010/main" val="2198894825"/>
              </p:ext>
            </p:extLst>
          </p:nvPr>
        </p:nvGraphicFramePr>
        <p:xfrm>
          <a:off x="7032008" y="12263802"/>
          <a:ext cx="8122327" cy="1979930"/>
        </p:xfrm>
        <a:graphic>
          <a:graphicData uri="http://schemas.openxmlformats.org/drawingml/2006/table">
            <a:tbl>
              <a:tblPr firstRow="1" firstCol="1" bandRow="1">
                <a:tableStyleId>{5C22544A-7EE6-4342-B048-85BDC9FD1C3A}</a:tableStyleId>
              </a:tblPr>
              <a:tblGrid>
                <a:gridCol w="1433335">
                  <a:extLst>
                    <a:ext uri="{9D8B030D-6E8A-4147-A177-3AD203B41FA5}">
                      <a16:colId xmlns:a16="http://schemas.microsoft.com/office/drawing/2014/main" val="259200837"/>
                    </a:ext>
                  </a:extLst>
                </a:gridCol>
                <a:gridCol w="1873377">
                  <a:extLst>
                    <a:ext uri="{9D8B030D-6E8A-4147-A177-3AD203B41FA5}">
                      <a16:colId xmlns:a16="http://schemas.microsoft.com/office/drawing/2014/main" val="3972605497"/>
                    </a:ext>
                  </a:extLst>
                </a:gridCol>
                <a:gridCol w="2160276">
                  <a:extLst>
                    <a:ext uri="{9D8B030D-6E8A-4147-A177-3AD203B41FA5}">
                      <a16:colId xmlns:a16="http://schemas.microsoft.com/office/drawing/2014/main" val="1084314783"/>
                    </a:ext>
                  </a:extLst>
                </a:gridCol>
                <a:gridCol w="2655339">
                  <a:extLst>
                    <a:ext uri="{9D8B030D-6E8A-4147-A177-3AD203B41FA5}">
                      <a16:colId xmlns:a16="http://schemas.microsoft.com/office/drawing/2014/main" val="637902680"/>
                    </a:ext>
                  </a:extLst>
                </a:gridCol>
              </a:tblGrid>
              <a:tr h="303356">
                <a:tc>
                  <a:txBody>
                    <a:bodyPr/>
                    <a:lstStyle/>
                    <a:p>
                      <a:pPr algn="just">
                        <a:spcAft>
                          <a:spcPts val="0"/>
                        </a:spcAft>
                      </a:pPr>
                      <a:r>
                        <a:rPr lang="es-ES" sz="1400" dirty="0">
                          <a:effectLst/>
                          <a:latin typeface="Arial" panose="020B0604020202020204" pitchFamily="34" charset="0"/>
                          <a:cs typeface="Arial" panose="020B0604020202020204" pitchFamily="34" charset="0"/>
                        </a:rPr>
                        <a:t>HORMIGÓN / 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AMASADAS/BATCH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PROBETASAMASADA/ SPECIMENS BY 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ENSAYO / TEST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41202689"/>
                  </a:ext>
                </a:extLst>
              </a:tr>
              <a:tr h="0">
                <a:tc>
                  <a:txBody>
                    <a:bodyPr/>
                    <a:lstStyle/>
                    <a:p>
                      <a:pPr algn="just">
                        <a:spcAft>
                          <a:spcPts val="0"/>
                        </a:spcAft>
                      </a:pPr>
                      <a:r>
                        <a:rPr lang="es-ES" sz="1400" dirty="0">
                          <a:effectLst/>
                          <a:latin typeface="Arial" panose="020B0604020202020204" pitchFamily="34" charset="0"/>
                          <a:cs typeface="Arial" panose="020B0604020202020204" pitchFamily="34" charset="0"/>
                        </a:rPr>
                        <a:t>H1, H2, H3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6 de 30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dirty="0">
                          <a:effectLst/>
                          <a:latin typeface="Arial" panose="020B0604020202020204" pitchFamily="34" charset="0"/>
                          <a:cs typeface="Arial" panose="020B0604020202020204" pitchFamily="34" charset="0"/>
                        </a:rPr>
                        <a:t>2 de 30x30x10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40x10x10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10x10x10 cm</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23650130"/>
                  </a:ext>
                </a:extLst>
              </a:tr>
              <a:tr h="0">
                <a:tc>
                  <a:txBody>
                    <a:bodyPr/>
                    <a:lstStyle/>
                    <a:p>
                      <a:pPr algn="just">
                        <a:spcAft>
                          <a:spcPts val="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2 de 50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a:effectLst/>
                          <a:latin typeface="Arial" panose="020B0604020202020204" pitchFamily="34" charset="0"/>
                          <a:cs typeface="Arial" panose="020B0604020202020204" pitchFamily="34" charset="0"/>
                        </a:rPr>
                        <a:t>2 de 30x30x10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40x10x10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10x10x10 cm</a:t>
                      </a:r>
                      <a:br>
                        <a:rPr lang="es-ES" sz="1400">
                          <a:effectLst/>
                          <a:latin typeface="Arial" panose="020B0604020202020204" pitchFamily="34" charset="0"/>
                          <a:cs typeface="Arial" panose="020B0604020202020204" pitchFamily="34" charset="0"/>
                        </a:rPr>
                      </a:br>
                      <a:r>
                        <a:rPr lang="es-ES_tradnl" sz="1400">
                          <a:effectLst/>
                          <a:latin typeface="Arial" panose="020B0604020202020204" pitchFamily="34" charset="0"/>
                          <a:cs typeface="Arial" panose="020B0604020202020204" pitchFamily="34" charset="0"/>
                        </a:rPr>
                        <a:t>6 de 15x15x15 cm</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err="1">
                          <a:effectLst/>
                          <a:latin typeface="Arial" panose="020B0604020202020204" pitchFamily="34" charset="0"/>
                          <a:cs typeface="Arial" panose="020B0604020202020204" pitchFamily="34" charset="0"/>
                        </a:rPr>
                        <a:t>Heladicidad</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Freeze-Thaw</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14790314"/>
                  </a:ext>
                </a:extLst>
              </a:tr>
            </a:tbl>
          </a:graphicData>
        </a:graphic>
      </p:graphicFrame>
      <p:sp>
        <p:nvSpPr>
          <p:cNvPr id="1036" name="Rectangle 3"/>
          <p:cNvSpPr>
            <a:spLocks noChangeArrowheads="1"/>
          </p:cNvSpPr>
          <p:nvPr/>
        </p:nvSpPr>
        <p:spPr bwMode="auto">
          <a:xfrm>
            <a:off x="7279725" y="11924064"/>
            <a:ext cx="5040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 Programa experimental / </a:t>
            </a:r>
            <a:r>
              <a:rPr kumimoji="0" lang="en-U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 2. Experimental Plan</a:t>
            </a:r>
            <a:endParaRPr kumimoji="0" lang="es-ES" altLang="es-ES" sz="1400" b="0" i="0" u="none" strike="noStrike" cap="none" normalizeH="0" baseline="0" dirty="0">
              <a:ln>
                <a:noFill/>
              </a:ln>
              <a:solidFill>
                <a:schemeClr val="tx1"/>
              </a:solidFill>
              <a:effectLst/>
              <a:latin typeface="Arial" panose="020B0604020202020204" pitchFamily="34" charset="0"/>
            </a:endParaRPr>
          </a:p>
        </p:txBody>
      </p:sp>
      <p:graphicFrame>
        <p:nvGraphicFramePr>
          <p:cNvPr id="1038" name="Tabla 1037"/>
          <p:cNvGraphicFramePr>
            <a:graphicFrameLocks noGrp="1"/>
          </p:cNvGraphicFramePr>
          <p:nvPr>
            <p:extLst>
              <p:ext uri="{D42A27DB-BD31-4B8C-83A1-F6EECF244321}">
                <p14:modId xmlns:p14="http://schemas.microsoft.com/office/powerpoint/2010/main" val="3439702209"/>
              </p:ext>
            </p:extLst>
          </p:nvPr>
        </p:nvGraphicFramePr>
        <p:xfrm>
          <a:off x="18306172" y="15841823"/>
          <a:ext cx="2977772" cy="426720"/>
        </p:xfrm>
        <a:graphic>
          <a:graphicData uri="http://schemas.openxmlformats.org/drawingml/2006/table">
            <a:tbl>
              <a:tblPr firstRow="1" firstCol="1" bandRow="1">
                <a:tableStyleId>{5C22544A-7EE6-4342-B048-85BDC9FD1C3A}</a:tableStyleId>
              </a:tblPr>
              <a:tblGrid>
                <a:gridCol w="2977772">
                  <a:extLst>
                    <a:ext uri="{9D8B030D-6E8A-4147-A177-3AD203B41FA5}">
                      <a16:colId xmlns:a16="http://schemas.microsoft.com/office/drawing/2014/main" val="2416450612"/>
                    </a:ext>
                  </a:extLst>
                </a:gridCol>
              </a:tblGrid>
              <a:tr h="391395">
                <a:tc>
                  <a:txBody>
                    <a:bodyPr/>
                    <a:lstStyle/>
                    <a:p>
                      <a:pPr algn="l">
                        <a:lnSpc>
                          <a:spcPct val="100000"/>
                        </a:lnSpc>
                        <a:spcAft>
                          <a:spcPts val="0"/>
                        </a:spcAft>
                      </a:pP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4. Ensayo de permeabilidad </a:t>
                      </a:r>
                      <a:endParaRPr lang="es-E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endParaRPr lang="es-ES"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444291032"/>
                  </a:ext>
                </a:extLst>
              </a:tr>
            </a:tbl>
          </a:graphicData>
        </a:graphic>
      </p:graphicFrame>
      <p:pic>
        <p:nvPicPr>
          <p:cNvPr id="1039" name="Imagen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0316" y="11955468"/>
            <a:ext cx="2901282" cy="3832352"/>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upo 1047"/>
          <p:cNvGrpSpPr/>
          <p:nvPr/>
        </p:nvGrpSpPr>
        <p:grpSpPr>
          <a:xfrm>
            <a:off x="18527087" y="16367885"/>
            <a:ext cx="2656386" cy="1264147"/>
            <a:chOff x="312896" y="15134753"/>
            <a:chExt cx="3024523" cy="1232150"/>
          </a:xfrm>
        </p:grpSpPr>
        <p:pic>
          <p:nvPicPr>
            <p:cNvPr id="1045" name="Imagen 16"/>
            <p:cNvPicPr>
              <a:picLocks noChangeAspect="1" noChangeArrowheads="1"/>
            </p:cNvPicPr>
            <p:nvPr/>
          </p:nvPicPr>
          <p:blipFill>
            <a:blip r:embed="rId12" cstate="print">
              <a:extLst>
                <a:ext uri="{28A0092B-C50C-407E-A947-70E740481C1C}">
                  <a14:useLocalDpi xmlns:a14="http://schemas.microsoft.com/office/drawing/2010/main" val="0"/>
                </a:ext>
              </a:extLst>
            </a:blip>
            <a:srcRect t="7437"/>
            <a:stretch>
              <a:fillRect/>
            </a:stretch>
          </p:blipFill>
          <p:spPr bwMode="auto">
            <a:xfrm>
              <a:off x="312896" y="15134753"/>
              <a:ext cx="1554981" cy="1232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39.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7173" y="15134753"/>
              <a:ext cx="910246" cy="1228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p:cNvGrpSpPr/>
          <p:nvPr/>
        </p:nvGrpSpPr>
        <p:grpSpPr>
          <a:xfrm>
            <a:off x="13333439" y="14671298"/>
            <a:ext cx="4479928" cy="3164682"/>
            <a:chOff x="0" y="0"/>
            <a:chExt cx="2987675" cy="2109470"/>
          </a:xfrm>
        </p:grpSpPr>
        <p:pic>
          <p:nvPicPr>
            <p:cNvPr id="65"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66"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67"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9" name="Rectángulo 1048"/>
          <p:cNvSpPr/>
          <p:nvPr/>
        </p:nvSpPr>
        <p:spPr>
          <a:xfrm>
            <a:off x="125023" y="14246836"/>
            <a:ext cx="6468329" cy="2308324"/>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permeabilidad</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Coeficiente de permeabilidad de acuerdo con la formula:</a:t>
            </a:r>
            <a:br>
              <a:rPr lang="es-ES" sz="1800" dirty="0">
                <a:latin typeface="Arial" panose="020B0604020202020204" pitchFamily="34" charset="0"/>
                <a:ea typeface="Times New Roman" panose="02020603050405020304" pitchFamily="18" charset="0"/>
                <a:cs typeface="Arial" panose="020B0604020202020204" pitchFamily="34" charset="0"/>
              </a:rPr>
            </a:br>
            <a:r>
              <a:rPr lang="es-ES" sz="1800" dirty="0">
                <a:latin typeface="Arial" panose="020B0604020202020204" pitchFamily="34" charset="0"/>
                <a:ea typeface="Times New Roman" panose="02020603050405020304" pitchFamily="18" charset="0"/>
                <a:cs typeface="Arial" panose="020B0604020202020204" pitchFamily="34" charset="0"/>
              </a:rPr>
              <a:t>  k = Q / A i t</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donde:</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Q	cantidad de agua escurrida en un tiempo t (cm</a:t>
            </a:r>
            <a:r>
              <a:rPr lang="es-ES" sz="1800" baseline="30000" dirty="0">
                <a:latin typeface="Arial" panose="020B0604020202020204" pitchFamily="34" charset="0"/>
                <a:ea typeface="Times New Roman" panose="02020603050405020304" pitchFamily="18" charset="0"/>
                <a:cs typeface="Arial" panose="020B0604020202020204" pitchFamily="34" charset="0"/>
              </a:rPr>
              <a:t>3</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i	gradiente hidráulico (H/L), siendo H= 25 cm y L= 10 cm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A	área de la sección de muestra ensayada (cm</a:t>
            </a:r>
            <a:r>
              <a:rPr lang="es-ES" sz="1800" baseline="30000" dirty="0">
                <a:latin typeface="Arial" panose="020B0604020202020204" pitchFamily="34" charset="0"/>
                <a:ea typeface="Times New Roman" panose="02020603050405020304" pitchFamily="18" charset="0"/>
                <a:cs typeface="Arial" panose="020B0604020202020204" pitchFamily="34" charset="0"/>
              </a:rPr>
              <a:t>2</a:t>
            </a:r>
            <a:r>
              <a:rPr lang="es-ES" sz="1800" dirty="0">
                <a:latin typeface="Arial" panose="020B0604020202020204" pitchFamily="34" charset="0"/>
                <a:ea typeface="Times New Roman" panose="02020603050405020304" pitchFamily="18" charset="0"/>
                <a:cs typeface="Arial" panose="020B0604020202020204" pitchFamily="34" charset="0"/>
              </a:rPr>
              <a:t>)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t	tiempo de ensayo (</a:t>
            </a:r>
            <a:r>
              <a:rPr lang="es-ES" sz="1800" dirty="0" err="1">
                <a:latin typeface="Arial" panose="020B0604020202020204" pitchFamily="34" charset="0"/>
                <a:ea typeface="Times New Roman" panose="02020603050405020304" pitchFamily="18" charset="0"/>
                <a:cs typeface="Arial" panose="020B0604020202020204" pitchFamily="34" charset="0"/>
              </a:rPr>
              <a:t>seg</a:t>
            </a:r>
            <a:r>
              <a:rPr lang="es-ES" sz="1800" dirty="0">
                <a:latin typeface="Arial" panose="020B0604020202020204" pitchFamily="34" charset="0"/>
                <a:ea typeface="Times New Roman" panose="02020603050405020304" pitchFamily="18"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0" name="Rectángulo 1049"/>
          <p:cNvSpPr/>
          <p:nvPr/>
        </p:nvSpPr>
        <p:spPr>
          <a:xfrm>
            <a:off x="6649779" y="14246836"/>
            <a:ext cx="6458539" cy="2308324"/>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Test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 of permeability according to the formula is determined: k = Q / A i 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where:</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Q	amount of water drained at time t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3</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	hydraulic gradient (H / L), where H = 25 cm and L = 10 cm</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Area of the sample section tested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2</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	test time (sec)</a:t>
            </a:r>
            <a:endParaRPr lang="es-ES" sz="18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3" name="Tabla 72"/>
          <p:cNvGraphicFramePr>
            <a:graphicFrameLocks noGrp="1"/>
          </p:cNvGraphicFramePr>
          <p:nvPr>
            <p:extLst>
              <p:ext uri="{D42A27DB-BD31-4B8C-83A1-F6EECF244321}">
                <p14:modId xmlns:p14="http://schemas.microsoft.com/office/powerpoint/2010/main" val="2263325174"/>
              </p:ext>
            </p:extLst>
          </p:nvPr>
        </p:nvGraphicFramePr>
        <p:xfrm>
          <a:off x="17906798" y="17657022"/>
          <a:ext cx="3314973" cy="853440"/>
        </p:xfrm>
        <a:graphic>
          <a:graphicData uri="http://schemas.openxmlformats.org/drawingml/2006/table">
            <a:tbl>
              <a:tblPr firstRow="1" firstCol="1" bandRow="1">
                <a:tableStyleId>{5C22544A-7EE6-4342-B048-85BDC9FD1C3A}</a:tableStyleId>
              </a:tblPr>
              <a:tblGrid>
                <a:gridCol w="3314973">
                  <a:extLst>
                    <a:ext uri="{9D8B030D-6E8A-4147-A177-3AD203B41FA5}">
                      <a16:colId xmlns:a16="http://schemas.microsoft.com/office/drawing/2014/main" val="3688640487"/>
                    </a:ext>
                  </a:extLst>
                </a:gridCol>
              </a:tblGrid>
              <a:tr h="200061">
                <a:tc>
                  <a:txBody>
                    <a:bodyPr/>
                    <a:lstStyle/>
                    <a:p>
                      <a:pPr algn="ctr">
                        <a:spcAft>
                          <a:spcPts val="600"/>
                        </a:spcAft>
                      </a:pPr>
                      <a:r>
                        <a:rPr lang="es-ES" sz="1400" b="0" dirty="0">
                          <a:solidFill>
                            <a:schemeClr val="tx1"/>
                          </a:solidFill>
                          <a:effectLst/>
                          <a:latin typeface="Arial" panose="020B0604020202020204" pitchFamily="34" charset="0"/>
                          <a:cs typeface="Arial" panose="020B0604020202020204" pitchFamily="34" charset="0"/>
                        </a:rPr>
                        <a:t>(a)             (b)</a:t>
                      </a:r>
                      <a:endPar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48930798"/>
                  </a:ext>
                </a:extLst>
              </a:tr>
              <a:tr h="600182">
                <a:tc>
                  <a:txBody>
                    <a:bodyPr/>
                    <a:lstStyle/>
                    <a:p>
                      <a:pPr algn="ctr">
                        <a:spcAft>
                          <a:spcPts val="0"/>
                        </a:spcAft>
                      </a:pPr>
                      <a:r>
                        <a:rPr lang="es-ES" sz="1400" b="0" dirty="0">
                          <a:solidFill>
                            <a:schemeClr val="tx1"/>
                          </a:solidFill>
                          <a:effectLst/>
                          <a:latin typeface="Arial" panose="020B0604020202020204" pitchFamily="34" charset="0"/>
                          <a:cs typeface="Arial" panose="020B0604020202020204" pitchFamily="34" charset="0"/>
                        </a:rPr>
                        <a:t>Imagen 6. (a) Corte probeta. (b) Probeta cortada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Image</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6. (a)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Cutting</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(b)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endParaRPr lang="es-ES" sz="1400" b="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35200057"/>
                  </a:ext>
                </a:extLst>
              </a:tr>
            </a:tbl>
          </a:graphicData>
        </a:graphic>
      </p:graphicFrame>
      <p:sp>
        <p:nvSpPr>
          <p:cNvPr id="1051" name="Rectángulo 1050"/>
          <p:cNvSpPr/>
          <p:nvPr/>
        </p:nvSpPr>
        <p:spPr>
          <a:xfrm>
            <a:off x="13522108" y="17809262"/>
            <a:ext cx="4447965" cy="523220"/>
          </a:xfrm>
          <a:prstGeom prst="rect">
            <a:avLst/>
          </a:prstGeom>
        </p:spPr>
        <p:txBody>
          <a:bodyPr wrap="square">
            <a:spAutoFit/>
          </a:bodyPr>
          <a:lstStyle/>
          <a:p>
            <a:pPr algn="ctr">
              <a:tabLst>
                <a:tab pos="350838" algn="l"/>
              </a:tabLst>
            </a:pPr>
            <a:r>
              <a:rPr lang="es-ES_tradnl" sz="1400" dirty="0">
                <a:latin typeface="Arial" panose="020B0604020202020204" pitchFamily="34" charset="0"/>
                <a:ea typeface="Times New Roman" panose="02020603050405020304" pitchFamily="18" charset="0"/>
                <a:cs typeface="Arial" panose="020B0604020202020204" pitchFamily="34" charset="0"/>
              </a:rPr>
              <a:t>Imagen 5. Curva de temperatura para un ciclo H-D.</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5.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Temperature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curve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F/T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a:t>
            </a:r>
            <a:endPar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52" name="Rectángulo 1051"/>
          <p:cNvSpPr/>
          <p:nvPr/>
        </p:nvSpPr>
        <p:spPr>
          <a:xfrm>
            <a:off x="130441" y="16543352"/>
            <a:ext cx="6315841" cy="2031325"/>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resistencia al hielo-deshielo.</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a:latin typeface="Arial" panose="020B0604020202020204" pitchFamily="34" charset="0"/>
                <a:ea typeface="Times New Roman" panose="02020603050405020304" pitchFamily="18" charset="0"/>
                <a:cs typeface="Arial" panose="020B0604020202020204" pitchFamily="34" charset="0"/>
              </a:rPr>
              <a:t>Probetas en cámara climática y se sometieron a 7, 14 y 28 ciclos de hielo-deshielo, de acuerdo con la curva de temperatura-tiempo mostrada en la Imagen 2.</a:t>
            </a:r>
          </a:p>
          <a:p>
            <a:pPr algn="just"/>
            <a:r>
              <a:rPr lang="es-ES_tradnl" sz="1800" dirty="0">
                <a:latin typeface="Arial" panose="020B0604020202020204" pitchFamily="34" charset="0"/>
                <a:ea typeface="Calibri" panose="020F0502020204030204" pitchFamily="34" charset="0"/>
                <a:cs typeface="Arial" panose="020B0604020202020204" pitchFamily="34" charset="0"/>
              </a:rPr>
              <a:t>Se realizó en dos tipos de medios:</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neutro (sin agentes agresivos), con agua </a:t>
            </a:r>
            <a:r>
              <a:rPr lang="es-ES_tradnl" sz="1800" dirty="0" err="1">
                <a:latin typeface="Arial" panose="020B0604020202020204" pitchFamily="34" charset="0"/>
                <a:ea typeface="Calibri" panose="020F0502020204030204" pitchFamily="34" charset="0"/>
                <a:cs typeface="Arial" panose="020B0604020202020204" pitchFamily="34" charset="0"/>
              </a:rPr>
              <a:t>desionizada</a:t>
            </a:r>
            <a:r>
              <a:rPr lang="es-ES_tradnl" sz="1800" dirty="0">
                <a:latin typeface="Arial" panose="020B0604020202020204" pitchFamily="34" charset="0"/>
                <a:ea typeface="Calibri" panose="020F0502020204030204" pitchFamily="34" charset="0"/>
                <a:cs typeface="Arial" panose="020B0604020202020204" pitchFamily="34" charset="0"/>
              </a:rPr>
              <a:t> y</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solución de </a:t>
            </a:r>
            <a:r>
              <a:rPr lang="es-ES_tradnl" sz="1800" dirty="0" err="1">
                <a:latin typeface="Arial" panose="020B0604020202020204" pitchFamily="34" charset="0"/>
                <a:ea typeface="Calibri" panose="020F0502020204030204" pitchFamily="34" charset="0"/>
                <a:cs typeface="Arial" panose="020B0604020202020204" pitchFamily="34" charset="0"/>
              </a:rPr>
              <a:t>NaCl</a:t>
            </a:r>
            <a:r>
              <a:rPr lang="es-ES_tradnl" sz="1800" dirty="0">
                <a:latin typeface="Arial" panose="020B0604020202020204" pitchFamily="34" charset="0"/>
                <a:ea typeface="Calibri" panose="020F0502020204030204" pitchFamily="34" charset="0"/>
                <a:cs typeface="Arial" panose="020B0604020202020204" pitchFamily="34" charset="0"/>
              </a:rPr>
              <a:t> al 3%</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4" name="Rectángulo 1053"/>
          <p:cNvSpPr/>
          <p:nvPr/>
        </p:nvSpPr>
        <p:spPr>
          <a:xfrm>
            <a:off x="6593352" y="16488483"/>
            <a:ext cx="6928756" cy="2031325"/>
          </a:xfrm>
          <a:prstGeom prst="rect">
            <a:avLst/>
          </a:prstGeom>
        </p:spPr>
        <p:txBody>
          <a:bodyPr wrap="square">
            <a:spAutoFit/>
          </a:bodyPr>
          <a:lstStyle/>
          <a:p>
            <a:r>
              <a:rPr lang="es-ES" sz="1800" b="1"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b="1" dirty="0">
                <a:solidFill>
                  <a:schemeClr val="tx2">
                    <a:lumMod val="60000"/>
                    <a:lumOff val="40000"/>
                  </a:schemeClr>
                </a:solidFill>
                <a:latin typeface="Arial" panose="020B0604020202020204" pitchFamily="34" charset="0"/>
                <a:cs typeface="Arial" panose="020B0604020202020204" pitchFamily="34" charset="0"/>
              </a:rPr>
              <a:t> </a:t>
            </a:r>
            <a:r>
              <a:rPr lang="es-ES" sz="1800" b="1" dirty="0" err="1">
                <a:solidFill>
                  <a:schemeClr val="tx2">
                    <a:lumMod val="60000"/>
                    <a:lumOff val="40000"/>
                  </a:schemeClr>
                </a:solidFill>
                <a:latin typeface="Arial" panose="020B0604020202020204" pitchFamily="34" charset="0"/>
                <a:cs typeface="Arial" panose="020B0604020202020204" pitchFamily="34" charset="0"/>
              </a:rPr>
              <a:t>resistance</a:t>
            </a:r>
            <a:r>
              <a:rPr lang="es-ES" sz="1800" b="1" dirty="0">
                <a:solidFill>
                  <a:schemeClr val="tx2">
                    <a:lumMod val="60000"/>
                    <a:lumOff val="40000"/>
                  </a:schemeClr>
                </a:solidFill>
                <a:latin typeface="Arial" panose="020B0604020202020204" pitchFamily="34" charset="0"/>
                <a:cs typeface="Arial" panose="020B0604020202020204" pitchFamily="34" charset="0"/>
              </a:rPr>
              <a:t> test.</a:t>
            </a:r>
          </a:p>
          <a:p>
            <a:r>
              <a:rPr lang="es-ES" sz="1800" dirty="0" err="1">
                <a:solidFill>
                  <a:schemeClr val="tx2">
                    <a:lumMod val="60000"/>
                    <a:lumOff val="40000"/>
                  </a:schemeClr>
                </a:solidFill>
                <a:latin typeface="Arial" panose="020B0604020202020204" pitchFamily="34" charset="0"/>
                <a:cs typeface="Arial" panose="020B0604020202020204" pitchFamily="34" charset="0"/>
              </a:rPr>
              <a:t>Specimens</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climatic</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chamber</a:t>
            </a:r>
            <a:r>
              <a:rPr lang="es-ES" sz="1800" dirty="0">
                <a:solidFill>
                  <a:schemeClr val="tx2">
                    <a:lumMod val="60000"/>
                    <a:lumOff val="40000"/>
                  </a:schemeClr>
                </a:solidFill>
                <a:latin typeface="Arial" panose="020B0604020202020204" pitchFamily="34" charset="0"/>
                <a:cs typeface="Arial" panose="020B0604020202020204" pitchFamily="34" charset="0"/>
              </a:rPr>
              <a:t> and </a:t>
            </a:r>
            <a:r>
              <a:rPr lang="es-ES" sz="1800" dirty="0" err="1">
                <a:solidFill>
                  <a:schemeClr val="tx2">
                    <a:lumMod val="60000"/>
                    <a:lumOff val="40000"/>
                  </a:schemeClr>
                </a:solidFill>
                <a:latin typeface="Arial" panose="020B0604020202020204" pitchFamily="34" charset="0"/>
                <a:cs typeface="Arial" panose="020B0604020202020204" pitchFamily="34" charset="0"/>
              </a:rPr>
              <a:t>subjected</a:t>
            </a:r>
            <a:r>
              <a:rPr lang="es-ES" sz="1800" dirty="0">
                <a:solidFill>
                  <a:schemeClr val="tx2">
                    <a:lumMod val="60000"/>
                    <a:lumOff val="40000"/>
                  </a:schemeClr>
                </a:solidFill>
                <a:latin typeface="Arial" panose="020B0604020202020204" pitchFamily="34" charset="0"/>
                <a:cs typeface="Arial" panose="020B0604020202020204" pitchFamily="34" charset="0"/>
              </a:rPr>
              <a:t> to 7, 14 and 28 </a:t>
            </a:r>
            <a:r>
              <a:rPr lang="es-ES" sz="1800"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cycles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according</a:t>
            </a:r>
            <a:r>
              <a:rPr lang="es-ES" sz="1800" dirty="0">
                <a:solidFill>
                  <a:schemeClr val="tx2">
                    <a:lumMod val="60000"/>
                    <a:lumOff val="40000"/>
                  </a:schemeClr>
                </a:solidFill>
                <a:latin typeface="Arial" panose="020B0604020202020204" pitchFamily="34" charset="0"/>
                <a:cs typeface="Arial" panose="020B0604020202020204" pitchFamily="34" charset="0"/>
              </a:rPr>
              <a:t> to </a:t>
            </a:r>
            <a:r>
              <a:rPr lang="es-ES" sz="1800" dirty="0" err="1">
                <a:solidFill>
                  <a:schemeClr val="tx2">
                    <a:lumMod val="60000"/>
                    <a:lumOff val="40000"/>
                  </a:schemeClr>
                </a:solidFill>
                <a:latin typeface="Arial" panose="020B0604020202020204" pitchFamily="34" charset="0"/>
                <a:cs typeface="Arial" panose="020B0604020202020204" pitchFamily="34" charset="0"/>
              </a:rPr>
              <a:t>the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temperature</a:t>
            </a:r>
            <a:r>
              <a:rPr lang="es-ES" sz="1800" dirty="0">
                <a:solidFill>
                  <a:schemeClr val="tx2">
                    <a:lumMod val="60000"/>
                    <a:lumOff val="40000"/>
                  </a:schemeClr>
                </a:solidFill>
                <a:latin typeface="Arial" panose="020B0604020202020204" pitchFamily="34" charset="0"/>
                <a:cs typeface="Arial" panose="020B0604020202020204" pitchFamily="34" charset="0"/>
              </a:rPr>
              <a:t>-time curve </a:t>
            </a:r>
            <a:r>
              <a:rPr lang="es-ES" sz="1800" dirty="0" err="1">
                <a:solidFill>
                  <a:schemeClr val="tx2">
                    <a:lumMod val="60000"/>
                    <a:lumOff val="40000"/>
                  </a:schemeClr>
                </a:solidFill>
                <a:latin typeface="Arial" panose="020B0604020202020204" pitchFamily="34" charset="0"/>
                <a:cs typeface="Arial" panose="020B0604020202020204" pitchFamily="34" charset="0"/>
              </a:rPr>
              <a:t>shown</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Image</a:t>
            </a:r>
            <a:r>
              <a:rPr lang="es-ES" sz="1800" dirty="0">
                <a:solidFill>
                  <a:schemeClr val="tx2">
                    <a:lumMod val="60000"/>
                    <a:lumOff val="40000"/>
                  </a:schemeClr>
                </a:solidFill>
                <a:latin typeface="Arial" panose="020B0604020202020204" pitchFamily="34" charset="0"/>
                <a:cs typeface="Arial" panose="020B0604020202020204" pitchFamily="34" charset="0"/>
              </a:rPr>
              <a:t> 2.</a:t>
            </a:r>
          </a:p>
          <a:p>
            <a:r>
              <a:rPr lang="es-ES" sz="1800" dirty="0" err="1">
                <a:solidFill>
                  <a:schemeClr val="tx2">
                    <a:lumMod val="60000"/>
                    <a:lumOff val="40000"/>
                  </a:schemeClr>
                </a:solidFill>
                <a:latin typeface="Arial" panose="020B0604020202020204" pitchFamily="34" charset="0"/>
                <a:cs typeface="Arial" panose="020B0604020202020204" pitchFamily="34" charset="0"/>
              </a:rPr>
              <a:t>It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carried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out</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two</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types</a:t>
            </a:r>
            <a:r>
              <a:rPr lang="es-ES" sz="1800" dirty="0">
                <a:solidFill>
                  <a:schemeClr val="tx2">
                    <a:lumMod val="60000"/>
                    <a:lumOff val="40000"/>
                  </a:schemeClr>
                </a:solidFill>
                <a:latin typeface="Arial" panose="020B0604020202020204" pitchFamily="34" charset="0"/>
                <a:cs typeface="Arial" panose="020B0604020202020204" pitchFamily="34" charset="0"/>
              </a:rPr>
              <a:t> of media:</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neutral (</a:t>
            </a:r>
            <a:r>
              <a:rPr lang="es-ES" sz="1800" dirty="0" err="1">
                <a:solidFill>
                  <a:schemeClr val="tx2">
                    <a:lumMod val="60000"/>
                    <a:lumOff val="40000"/>
                  </a:schemeClr>
                </a:solidFill>
                <a:latin typeface="Arial" panose="020B0604020202020204" pitchFamily="34" charset="0"/>
                <a:cs typeface="Arial" panose="020B0604020202020204" pitchFamily="34" charset="0"/>
              </a:rPr>
              <a:t>without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aggressive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agents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with</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deionized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water</a:t>
            </a:r>
            <a:r>
              <a:rPr lang="es-ES" sz="1800" dirty="0">
                <a:solidFill>
                  <a:schemeClr val="tx2">
                    <a:lumMod val="60000"/>
                    <a:lumOff val="40000"/>
                  </a:schemeClr>
                </a:solidFill>
                <a:latin typeface="Arial" panose="020B0604020202020204" pitchFamily="34" charset="0"/>
                <a:cs typeface="Arial" panose="020B0604020202020204" pitchFamily="34" charset="0"/>
              </a:rPr>
              <a:t> and</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3% </a:t>
            </a:r>
            <a:r>
              <a:rPr lang="es-ES" sz="1800" dirty="0" err="1">
                <a:solidFill>
                  <a:schemeClr val="tx2">
                    <a:lumMod val="60000"/>
                    <a:lumOff val="40000"/>
                  </a:schemeClr>
                </a:solidFill>
                <a:latin typeface="Arial" panose="020B0604020202020204" pitchFamily="34" charset="0"/>
                <a:cs typeface="Arial" panose="020B0604020202020204" pitchFamily="34" charset="0"/>
              </a:rPr>
              <a:t>NaCl</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solution</a:t>
            </a:r>
            <a:endParaRPr lang="es-ES" sz="1800" dirty="0">
              <a:solidFill>
                <a:schemeClr val="tx2">
                  <a:lumMod val="60000"/>
                  <a:lumOff val="40000"/>
                </a:schemeClr>
              </a:solidFill>
              <a:latin typeface="Arial" panose="020B0604020202020204" pitchFamily="34" charset="0"/>
              <a:cs typeface="Arial" panose="020B0604020202020204" pitchFamily="34" charset="0"/>
            </a:endParaRPr>
          </a:p>
        </p:txBody>
      </p:sp>
      <p:grpSp>
        <p:nvGrpSpPr>
          <p:cNvPr id="78" name="Grupo 77"/>
          <p:cNvGrpSpPr/>
          <p:nvPr/>
        </p:nvGrpSpPr>
        <p:grpSpPr>
          <a:xfrm>
            <a:off x="262902" y="19899348"/>
            <a:ext cx="3324651" cy="1991611"/>
            <a:chOff x="59535" y="0"/>
            <a:chExt cx="2152247" cy="1260692"/>
          </a:xfrm>
        </p:grpSpPr>
        <p:pic>
          <p:nvPicPr>
            <p:cNvPr id="80" name="Imagen 79"/>
            <p:cNvPicPr>
              <a:picLocks noChangeAspect="1"/>
            </p:cNvPicPr>
            <p:nvPr/>
          </p:nvPicPr>
          <p:blipFill rotWithShape="1">
            <a:blip r:embed="rId15" cstate="print">
              <a:extLst>
                <a:ext uri="{28A0092B-C50C-407E-A947-70E740481C1C}">
                  <a14:useLocalDpi xmlns:a14="http://schemas.microsoft.com/office/drawing/2010/main" val="0"/>
                </a:ext>
              </a:extLst>
            </a:blip>
            <a:srcRect l="2938" b="6579"/>
            <a:stretch/>
          </p:blipFill>
          <p:spPr bwMode="auto">
            <a:xfrm>
              <a:off x="116282" y="0"/>
              <a:ext cx="2095500" cy="1172845"/>
            </a:xfrm>
            <a:prstGeom prst="rect">
              <a:avLst/>
            </a:prstGeom>
            <a:noFill/>
            <a:ln>
              <a:noFill/>
            </a:ln>
            <a:extLst>
              <a:ext uri="{53640926-AAD7-44D8-BBD7-CCE9431645EC}">
                <a14:shadowObscured xmlns:a14="http://schemas.microsoft.com/office/drawing/2010/main"/>
              </a:ext>
            </a:extLst>
          </p:spPr>
        </p:pic>
        <p:sp>
          <p:nvSpPr>
            <p:cNvPr id="81" name="Cuadro de texto 2"/>
            <p:cNvSpPr txBox="1"/>
            <p:nvPr/>
          </p:nvSpPr>
          <p:spPr>
            <a:xfrm>
              <a:off x="775828" y="1147082"/>
              <a:ext cx="1425857" cy="113610"/>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Tipo de hormigón / Concrete </a:t>
              </a:r>
              <a:r>
                <a:rPr lang="es-ES_tradnl" sz="700" dirty="0" err="1">
                  <a:effectLst/>
                  <a:latin typeface="Calibri" panose="020F0502020204030204" pitchFamily="34" charset="0"/>
                  <a:ea typeface="Calibri" panose="020F0502020204030204" pitchFamily="34" charset="0"/>
                  <a:cs typeface="Times New Roman" panose="02020603050405020304" pitchFamily="18" charset="0"/>
                </a:rPr>
                <a:t>type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
            <p:cNvSpPr txBox="1"/>
            <p:nvPr/>
          </p:nvSpPr>
          <p:spPr>
            <a:xfrm rot="16200000">
              <a:off x="-156872" y="510247"/>
              <a:ext cx="524125" cy="91311"/>
            </a:xfrm>
            <a:prstGeom prst="rect">
              <a:avLst/>
            </a:prstGeom>
            <a:solidFill>
              <a:schemeClr val="bg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Tiempo / </a:t>
              </a:r>
              <a:r>
                <a:rPr lang="es-ES_tradnl" sz="7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a:t>
              </a:r>
              <a:r>
                <a:rPr lang="es-ES_tradnl" sz="700" dirty="0">
                  <a:effectLst/>
                  <a:latin typeface="Calibri" panose="020F0502020204030204" pitchFamily="34" charset="0"/>
                  <a:ea typeface="Calibri" panose="020F0502020204030204" pitchFamily="34" charset="0"/>
                  <a:cs typeface="Times New Roman" panose="02020603050405020304" pitchFamily="18" charset="0"/>
                </a:rPr>
                <a:t> (s)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 name="Cuadro de texto 5"/>
          <p:cNvSpPr txBox="1"/>
          <p:nvPr/>
        </p:nvSpPr>
        <p:spPr>
          <a:xfrm>
            <a:off x="420130" y="21818968"/>
            <a:ext cx="3064167" cy="348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7. Tiempo de permeabilidad </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7.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Time</a:t>
            </a:r>
          </a:p>
        </p:txBody>
      </p:sp>
      <p:graphicFrame>
        <p:nvGraphicFramePr>
          <p:cNvPr id="92" name="Tabla 91"/>
          <p:cNvGraphicFramePr>
            <a:graphicFrameLocks noGrp="1"/>
          </p:cNvGraphicFramePr>
          <p:nvPr>
            <p:extLst>
              <p:ext uri="{D42A27DB-BD31-4B8C-83A1-F6EECF244321}">
                <p14:modId xmlns:p14="http://schemas.microsoft.com/office/powerpoint/2010/main" val="1417822537"/>
              </p:ext>
            </p:extLst>
          </p:nvPr>
        </p:nvGraphicFramePr>
        <p:xfrm>
          <a:off x="3827273" y="20433396"/>
          <a:ext cx="4172515" cy="1634475"/>
        </p:xfrm>
        <a:graphic>
          <a:graphicData uri="http://schemas.openxmlformats.org/drawingml/2006/table">
            <a:tbl>
              <a:tblPr firstRow="1" firstCol="1" bandRow="1">
                <a:tableStyleId>{5C22544A-7EE6-4342-B048-85BDC9FD1C3A}</a:tableStyleId>
              </a:tblPr>
              <a:tblGrid>
                <a:gridCol w="1198751">
                  <a:extLst>
                    <a:ext uri="{9D8B030D-6E8A-4147-A177-3AD203B41FA5}">
                      <a16:colId xmlns:a16="http://schemas.microsoft.com/office/drawing/2014/main" val="4131105154"/>
                    </a:ext>
                  </a:extLst>
                </a:gridCol>
                <a:gridCol w="564515">
                  <a:extLst>
                    <a:ext uri="{9D8B030D-6E8A-4147-A177-3AD203B41FA5}">
                      <a16:colId xmlns:a16="http://schemas.microsoft.com/office/drawing/2014/main" val="4044167357"/>
                    </a:ext>
                  </a:extLst>
                </a:gridCol>
                <a:gridCol w="568066">
                  <a:extLst>
                    <a:ext uri="{9D8B030D-6E8A-4147-A177-3AD203B41FA5}">
                      <a16:colId xmlns:a16="http://schemas.microsoft.com/office/drawing/2014/main" val="661882467"/>
                    </a:ext>
                  </a:extLst>
                </a:gridCol>
                <a:gridCol w="564515">
                  <a:extLst>
                    <a:ext uri="{9D8B030D-6E8A-4147-A177-3AD203B41FA5}">
                      <a16:colId xmlns:a16="http://schemas.microsoft.com/office/drawing/2014/main" val="4247801111"/>
                    </a:ext>
                  </a:extLst>
                </a:gridCol>
                <a:gridCol w="662940">
                  <a:extLst>
                    <a:ext uri="{9D8B030D-6E8A-4147-A177-3AD203B41FA5}">
                      <a16:colId xmlns:a16="http://schemas.microsoft.com/office/drawing/2014/main" val="36263888"/>
                    </a:ext>
                  </a:extLst>
                </a:gridCol>
                <a:gridCol w="613728">
                  <a:extLst>
                    <a:ext uri="{9D8B030D-6E8A-4147-A177-3AD203B41FA5}">
                      <a16:colId xmlns:a16="http://schemas.microsoft.com/office/drawing/2014/main" val="4178310100"/>
                    </a:ext>
                  </a:extLst>
                </a:gridCol>
              </a:tblGrid>
              <a:tr h="542275">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HORMIGÓN/CONCRETE</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Q</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3</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i</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A</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2</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T</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K</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(cm/s)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400012544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H1</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1.452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chemeClr val="bg1"/>
                      </a:solidFill>
                      <a:prstDash val="solid"/>
                      <a:round/>
                      <a:headEnd type="none" w="med" len="med"/>
                      <a:tailEnd type="none" w="med" len="med"/>
                    </a:lnL>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2,5</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8,042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9,580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7,539</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12378707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8,687</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8,314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1009121863"/>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8,503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8,494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570989863"/>
                  </a:ext>
                </a:extLst>
              </a:tr>
              <a:tr h="0">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19,720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3,662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662754967"/>
                  </a:ext>
                </a:extLst>
              </a:tr>
              <a:tr h="0">
                <a:tc vMerge="1">
                  <a:txBody>
                    <a:bodyPr/>
                    <a:lstStyle/>
                    <a:p>
                      <a:pPr algn="ctr">
                        <a:spcBef>
                          <a:spcPts val="100"/>
                        </a:spcBef>
                        <a:spcAft>
                          <a:spcPts val="100"/>
                        </a:spcAft>
                      </a:pPr>
                      <a:endParaRPr lang="es-ES" sz="1200">
                        <a:effectLst/>
                        <a:latin typeface="Times New Roman" panose="02020603050405020304" pitchFamily="18" charset="0"/>
                        <a:ea typeface="Times New Roman" panose="02020603050405020304" pitchFamily="18" charset="0"/>
                      </a:endParaRPr>
                    </a:p>
                  </a:txBody>
                  <a:tcPr marL="36195" marR="36195"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7,903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9,138</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066944149"/>
                  </a:ext>
                </a:extLst>
              </a:tr>
              <a:tr h="122220">
                <a:tc>
                  <a:txBody>
                    <a:bodyPr/>
                    <a:lstStyle/>
                    <a:p>
                      <a:pPr marL="0" algn="ctr" defTabSz="2888349" rtl="0" eaLnBrk="1" latinLnBrk="0" hangingPunct="1">
                        <a:spcBef>
                          <a:spcPts val="100"/>
                        </a:spcBef>
                        <a:spcAft>
                          <a:spcPts val="100"/>
                        </a:spcAft>
                      </a:pPr>
                      <a:r>
                        <a:rPr lang="es-ES" sz="1400" b="0" kern="1200" dirty="0">
                          <a:solidFill>
                            <a:schemeClr val="lt1"/>
                          </a:solidFill>
                          <a:effectLst/>
                          <a:latin typeface="Arial" panose="020B0604020202020204" pitchFamily="34" charset="0"/>
                          <a:ea typeface="+mn-ea"/>
                          <a:cs typeface="Arial" panose="020B0604020202020204" pitchFamily="34" charset="0"/>
                        </a:rPr>
                        <a:t>H4</a:t>
                      </a:r>
                    </a:p>
                  </a:txBody>
                  <a:tcPr marL="36195" marR="3619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35348833"/>
                  </a:ext>
                </a:extLst>
              </a:tr>
            </a:tbl>
          </a:graphicData>
        </a:graphic>
      </p:graphicFrame>
      <p:sp>
        <p:nvSpPr>
          <p:cNvPr id="36" name="Rectángulo 35"/>
          <p:cNvSpPr/>
          <p:nvPr/>
        </p:nvSpPr>
        <p:spPr>
          <a:xfrm>
            <a:off x="3913085" y="19849420"/>
            <a:ext cx="3407589" cy="523220"/>
          </a:xfrm>
          <a:prstGeom prst="rect">
            <a:avLst/>
          </a:prstGeom>
        </p:spPr>
        <p:txBody>
          <a:bodyPr wrap="square">
            <a:spAutoFit/>
          </a:bodyPr>
          <a:lstStyle/>
          <a:p>
            <a:r>
              <a:rPr lang="es-ES_tradnl" sz="1400" dirty="0">
                <a:latin typeface="Arial" panose="020B0604020202020204" pitchFamily="34" charset="0"/>
                <a:ea typeface="Times New Roman" panose="02020603050405020304" pitchFamily="18" charset="0"/>
                <a:cs typeface="Arial" panose="020B0604020202020204" pitchFamily="34" charset="0"/>
              </a:rPr>
              <a:t>Tabla 3. Coeficiente de permeabilidad k</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Table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3.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Permebility</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4" name="Shape 461"/>
          <p:cNvPicPr/>
          <p:nvPr/>
        </p:nvPicPr>
        <p:blipFill rotWithShape="1">
          <a:blip r:embed="rId16" cstate="print">
            <a:alphaModFix/>
            <a:extLst>
              <a:ext uri="{28A0092B-C50C-407E-A947-70E740481C1C}">
                <a14:useLocalDpi xmlns:a14="http://schemas.microsoft.com/office/drawing/2010/main" val="0"/>
              </a:ext>
            </a:extLst>
          </a:blip>
          <a:srcRect t="3236" r="7885"/>
          <a:stretch/>
        </p:blipFill>
        <p:spPr bwMode="auto">
          <a:xfrm>
            <a:off x="15957399" y="19209362"/>
            <a:ext cx="5264372" cy="3353061"/>
          </a:xfrm>
          <a:prstGeom prst="rect">
            <a:avLst/>
          </a:prstGeom>
          <a:noFill/>
          <a:ln>
            <a:noFill/>
          </a:ln>
          <a:extLst>
            <a:ext uri="{53640926-AAD7-44D8-BBD7-CCE9431645EC}">
              <a14:shadowObscured xmlns:a14="http://schemas.microsoft.com/office/drawing/2010/main"/>
            </a:ext>
          </a:extLst>
        </p:spPr>
      </p:pic>
      <p:graphicFrame>
        <p:nvGraphicFramePr>
          <p:cNvPr id="37" name="Tabla 36"/>
          <p:cNvGraphicFramePr>
            <a:graphicFrameLocks noGrp="1"/>
          </p:cNvGraphicFramePr>
          <p:nvPr>
            <p:extLst>
              <p:ext uri="{D42A27DB-BD31-4B8C-83A1-F6EECF244321}">
                <p14:modId xmlns:p14="http://schemas.microsoft.com/office/powerpoint/2010/main" val="1653432058"/>
              </p:ext>
            </p:extLst>
          </p:nvPr>
        </p:nvGraphicFramePr>
        <p:xfrm>
          <a:off x="14295454" y="24567786"/>
          <a:ext cx="3957320" cy="185984"/>
        </p:xfrm>
        <a:graphic>
          <a:graphicData uri="http://schemas.openxmlformats.org/drawingml/2006/table">
            <a:tbl>
              <a:tblPr firstRow="1" firstCol="1" bandRow="1">
                <a:tableStyleId>{2D5ABB26-0587-4C30-8999-92F81FD0307C}</a:tableStyleId>
              </a:tblPr>
              <a:tblGrid>
                <a:gridCol w="1347470">
                  <a:extLst>
                    <a:ext uri="{9D8B030D-6E8A-4147-A177-3AD203B41FA5}">
                      <a16:colId xmlns:a16="http://schemas.microsoft.com/office/drawing/2014/main" val="17647656"/>
                    </a:ext>
                  </a:extLst>
                </a:gridCol>
                <a:gridCol w="1378585">
                  <a:extLst>
                    <a:ext uri="{9D8B030D-6E8A-4147-A177-3AD203B41FA5}">
                      <a16:colId xmlns:a16="http://schemas.microsoft.com/office/drawing/2014/main" val="697306696"/>
                    </a:ext>
                  </a:extLst>
                </a:gridCol>
                <a:gridCol w="1231265">
                  <a:extLst>
                    <a:ext uri="{9D8B030D-6E8A-4147-A177-3AD203B41FA5}">
                      <a16:colId xmlns:a16="http://schemas.microsoft.com/office/drawing/2014/main" val="2524801689"/>
                    </a:ext>
                  </a:extLst>
                </a:gridCol>
              </a:tblGrid>
              <a:tr h="185984">
                <a:tc>
                  <a:txBody>
                    <a:bodyPr/>
                    <a:lstStyle/>
                    <a:p>
                      <a:pPr algn="ctr">
                        <a:spcAft>
                          <a:spcPts val="0"/>
                        </a:spcAft>
                      </a:pPr>
                      <a:r>
                        <a:rPr lang="es-ES" sz="1200" dirty="0">
                          <a:effectLst/>
                          <a:latin typeface="Arial" panose="020B0604020202020204" pitchFamily="34" charset="0"/>
                          <a:cs typeface="Arial" panose="020B0604020202020204" pitchFamily="34" charset="0"/>
                        </a:rPr>
                        <a:t>1</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4</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6</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21382"/>
                  </a:ext>
                </a:extLst>
              </a:tr>
            </a:tbl>
          </a:graphicData>
        </a:graphic>
      </p:graphicFrame>
      <p:grpSp>
        <p:nvGrpSpPr>
          <p:cNvPr id="42" name="Grupo 41"/>
          <p:cNvGrpSpPr/>
          <p:nvPr/>
        </p:nvGrpSpPr>
        <p:grpSpPr>
          <a:xfrm>
            <a:off x="14253729" y="23245768"/>
            <a:ext cx="3945503" cy="1338107"/>
            <a:chOff x="9432288" y="23197315"/>
            <a:chExt cx="3945503" cy="1338107"/>
          </a:xfrm>
        </p:grpSpPr>
        <p:pic>
          <p:nvPicPr>
            <p:cNvPr id="1063" name="Imagen 30"/>
            <p:cNvPicPr>
              <a:picLocks noChangeAspect="1" noChangeArrowheads="1"/>
            </p:cNvPicPr>
            <p:nvPr/>
          </p:nvPicPr>
          <p:blipFill>
            <a:blip r:embed="rId17">
              <a:extLst>
                <a:ext uri="{28A0092B-C50C-407E-A947-70E740481C1C}">
                  <a14:useLocalDpi xmlns:a14="http://schemas.microsoft.com/office/drawing/2010/main" val="0"/>
                </a:ext>
              </a:extLst>
            </a:blip>
            <a:srcRect t="6810" b="18237"/>
            <a:stretch>
              <a:fillRect/>
            </a:stretch>
          </p:blipFill>
          <p:spPr bwMode="auto">
            <a:xfrm rot="-360000">
              <a:off x="9432288" y="23203422"/>
              <a:ext cx="1335880" cy="1332000"/>
            </a:xfrm>
            <a:prstGeom prst="rect">
              <a:avLst/>
            </a:prstGeom>
            <a:solidFill>
              <a:schemeClr val="bg1"/>
            </a:solidFill>
          </p:spPr>
        </p:pic>
        <p:pic>
          <p:nvPicPr>
            <p:cNvPr id="1062" name="Imagen 23"/>
            <p:cNvPicPr>
              <a:picLocks noChangeAspect="1" noChangeArrowheads="1"/>
            </p:cNvPicPr>
            <p:nvPr/>
          </p:nvPicPr>
          <p:blipFill>
            <a:blip r:embed="rId18">
              <a:extLst>
                <a:ext uri="{28A0092B-C50C-407E-A947-70E740481C1C}">
                  <a14:useLocalDpi xmlns:a14="http://schemas.microsoft.com/office/drawing/2010/main" val="0"/>
                </a:ext>
              </a:extLst>
            </a:blip>
            <a:srcRect l="-5087" t="7553" r="5087" b="16611"/>
            <a:stretch>
              <a:fillRect/>
            </a:stretch>
          </p:blipFill>
          <p:spPr bwMode="auto">
            <a:xfrm>
              <a:off x="10760368" y="23197315"/>
              <a:ext cx="1323707" cy="1260000"/>
            </a:xfrm>
            <a:prstGeom prst="rect">
              <a:avLst/>
            </a:prstGeom>
            <a:solidFill>
              <a:schemeClr val="bg1"/>
            </a:solidFill>
          </p:spPr>
        </p:pic>
        <p:pic>
          <p:nvPicPr>
            <p:cNvPr id="1061" name="Imagen 29"/>
            <p:cNvPicPr>
              <a:picLocks noChangeAspect="1" noChangeArrowheads="1"/>
            </p:cNvPicPr>
            <p:nvPr/>
          </p:nvPicPr>
          <p:blipFill>
            <a:blip r:embed="rId19">
              <a:extLst>
                <a:ext uri="{28A0092B-C50C-407E-A947-70E740481C1C}">
                  <a14:useLocalDpi xmlns:a14="http://schemas.microsoft.com/office/drawing/2010/main" val="0"/>
                </a:ext>
              </a:extLst>
            </a:blip>
            <a:srcRect t="6003" b="14255"/>
            <a:stretch>
              <a:fillRect/>
            </a:stretch>
          </p:blipFill>
          <p:spPr bwMode="auto">
            <a:xfrm>
              <a:off x="12194366" y="23197315"/>
              <a:ext cx="1183425"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14024326" y="24672264"/>
            <a:ext cx="4502761" cy="954107"/>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9. Probetas tras 28 ciclos:</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a:latin typeface="Arial" panose="020B0604020202020204" pitchFamily="34" charset="0"/>
                <a:ea typeface="Times New Roman" panose="02020603050405020304" pitchFamily="18" charset="0"/>
                <a:cs typeface="Arial" panose="020B0604020202020204" pitchFamily="34" charset="0"/>
              </a:rPr>
              <a:t> 4 y 6 destrozadas.  1 intacta. </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9.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Specimens after 28 cycles: </a:t>
            </a:r>
            <a:b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b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4 a 6 destroyed.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intact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upo 38"/>
          <p:cNvGrpSpPr/>
          <p:nvPr/>
        </p:nvGrpSpPr>
        <p:grpSpPr>
          <a:xfrm>
            <a:off x="18619212" y="23298549"/>
            <a:ext cx="2356752" cy="1259840"/>
            <a:chOff x="18787612" y="23369642"/>
            <a:chExt cx="2356752" cy="1259840"/>
          </a:xfrm>
        </p:grpSpPr>
        <p:pic>
          <p:nvPicPr>
            <p:cNvPr id="101" name="Imagen 100"/>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787612" y="23369642"/>
              <a:ext cx="1425575" cy="1259840"/>
            </a:xfrm>
            <a:prstGeom prst="rect">
              <a:avLst/>
            </a:prstGeom>
            <a:noFill/>
            <a:ln>
              <a:noFill/>
            </a:ln>
          </p:spPr>
        </p:pic>
        <p:pic>
          <p:nvPicPr>
            <p:cNvPr id="102" name="Imagen 10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205199" y="23369642"/>
              <a:ext cx="939165" cy="1259840"/>
            </a:xfrm>
            <a:prstGeom prst="rect">
              <a:avLst/>
            </a:prstGeom>
            <a:noFill/>
            <a:ln>
              <a:noFill/>
            </a:ln>
          </p:spPr>
        </p:pic>
      </p:grpSp>
      <p:sp>
        <p:nvSpPr>
          <p:cNvPr id="40" name="Rectángulo 39"/>
          <p:cNvSpPr/>
          <p:nvPr/>
        </p:nvSpPr>
        <p:spPr>
          <a:xfrm>
            <a:off x="18330454" y="24832762"/>
            <a:ext cx="2964838" cy="523220"/>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10. Fisuración de áridos</a:t>
            </a:r>
            <a:r>
              <a:rPr lang="es-ES" sz="1400" dirty="0">
                <a:solidFill>
                  <a:srgbClr val="808080"/>
                </a:solidFill>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10. Cracking of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aggregates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ángulo 42"/>
          <p:cNvSpPr/>
          <p:nvPr/>
        </p:nvSpPr>
        <p:spPr>
          <a:xfrm>
            <a:off x="193951" y="22422541"/>
            <a:ext cx="9071714"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 compresión y a flexión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Compression</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and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bending</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tests</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5" name="Tabla 44"/>
          <p:cNvGraphicFramePr>
            <a:graphicFrameLocks noGrp="1"/>
          </p:cNvGraphicFramePr>
          <p:nvPr>
            <p:extLst>
              <p:ext uri="{D42A27DB-BD31-4B8C-83A1-F6EECF244321}">
                <p14:modId xmlns:p14="http://schemas.microsoft.com/office/powerpoint/2010/main" val="480010428"/>
              </p:ext>
            </p:extLst>
          </p:nvPr>
        </p:nvGraphicFramePr>
        <p:xfrm>
          <a:off x="8362956" y="19668464"/>
          <a:ext cx="7327805" cy="1744654"/>
        </p:xfrm>
        <a:graphic>
          <a:graphicData uri="http://schemas.openxmlformats.org/drawingml/2006/table">
            <a:tbl>
              <a:tblPr firstRow="1" firstCol="1" bandRow="1">
                <a:tableStyleId>{5C22544A-7EE6-4342-B048-85BDC9FD1C3A}</a:tableStyleId>
              </a:tblPr>
              <a:tblGrid>
                <a:gridCol w="666954">
                  <a:extLst>
                    <a:ext uri="{9D8B030D-6E8A-4147-A177-3AD203B41FA5}">
                      <a16:colId xmlns:a16="http://schemas.microsoft.com/office/drawing/2014/main" val="1336931471"/>
                    </a:ext>
                  </a:extLst>
                </a:gridCol>
                <a:gridCol w="933563">
                  <a:extLst>
                    <a:ext uri="{9D8B030D-6E8A-4147-A177-3AD203B41FA5}">
                      <a16:colId xmlns:a16="http://schemas.microsoft.com/office/drawing/2014/main" val="153166021"/>
                    </a:ext>
                  </a:extLst>
                </a:gridCol>
                <a:gridCol w="1227195">
                  <a:extLst>
                    <a:ext uri="{9D8B030D-6E8A-4147-A177-3AD203B41FA5}">
                      <a16:colId xmlns:a16="http://schemas.microsoft.com/office/drawing/2014/main" val="1982214424"/>
                    </a:ext>
                  </a:extLst>
                </a:gridCol>
                <a:gridCol w="759648">
                  <a:extLst>
                    <a:ext uri="{9D8B030D-6E8A-4147-A177-3AD203B41FA5}">
                      <a16:colId xmlns:a16="http://schemas.microsoft.com/office/drawing/2014/main" val="2555419661"/>
                    </a:ext>
                  </a:extLst>
                </a:gridCol>
                <a:gridCol w="1080138">
                  <a:extLst>
                    <a:ext uri="{9D8B030D-6E8A-4147-A177-3AD203B41FA5}">
                      <a16:colId xmlns:a16="http://schemas.microsoft.com/office/drawing/2014/main" val="3530633429"/>
                    </a:ext>
                  </a:extLst>
                </a:gridCol>
                <a:gridCol w="680054">
                  <a:extLst>
                    <a:ext uri="{9D8B030D-6E8A-4147-A177-3AD203B41FA5}">
                      <a16:colId xmlns:a16="http://schemas.microsoft.com/office/drawing/2014/main" val="3778859643"/>
                    </a:ext>
                  </a:extLst>
                </a:gridCol>
                <a:gridCol w="1260161">
                  <a:extLst>
                    <a:ext uri="{9D8B030D-6E8A-4147-A177-3AD203B41FA5}">
                      <a16:colId xmlns:a16="http://schemas.microsoft.com/office/drawing/2014/main" val="3842249967"/>
                    </a:ext>
                  </a:extLst>
                </a:gridCol>
                <a:gridCol w="720092">
                  <a:extLst>
                    <a:ext uri="{9D8B030D-6E8A-4147-A177-3AD203B41FA5}">
                      <a16:colId xmlns:a16="http://schemas.microsoft.com/office/drawing/2014/main" val="1450629684"/>
                    </a:ext>
                  </a:extLst>
                </a:gridCol>
              </a:tblGrid>
              <a:tr h="119228">
                <a:tc rowSpan="2">
                  <a:txBody>
                    <a:bodyPr/>
                    <a:lstStyle/>
                    <a:p>
                      <a:pPr algn="ctr">
                        <a:spcAft>
                          <a:spcPts val="0"/>
                        </a:spcAft>
                      </a:pPr>
                      <a:r>
                        <a:rPr lang="es-ES" sz="1400" dirty="0">
                          <a:effectLst/>
                          <a:latin typeface="Arial" panose="020B0604020202020204" pitchFamily="34" charset="0"/>
                          <a:cs typeface="Arial" panose="020B0604020202020204" pitchFamily="34" charset="0"/>
                        </a:rPr>
                        <a:t>Probeta/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Specimen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algn="ctr">
                        <a:spcAft>
                          <a:spcPts val="0"/>
                        </a:spcAft>
                      </a:pPr>
                      <a:r>
                        <a:rPr lang="es-ES" sz="1400" dirty="0" err="1">
                          <a:effectLst/>
                          <a:latin typeface="Arial" panose="020B0604020202020204" pitchFamily="34" charset="0"/>
                          <a:cs typeface="Arial" panose="020B0604020202020204" pitchFamily="34" charset="0"/>
                        </a:rPr>
                        <a:t>Area</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Surface</a:t>
                      </a:r>
                    </a:p>
                    <a:p>
                      <a:pPr algn="ctr">
                        <a:spcAft>
                          <a:spcPts val="0"/>
                        </a:spcAft>
                      </a:pPr>
                      <a:r>
                        <a:rPr lang="es-ES" sz="1400" dirty="0">
                          <a:effectLst/>
                          <a:latin typeface="Arial" panose="020B0604020202020204" pitchFamily="34" charset="0"/>
                          <a:cs typeface="Arial" panose="020B0604020202020204" pitchFamily="34" charset="0"/>
                        </a:rPr>
                        <a:t>A</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7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14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28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1481913749"/>
                  </a:ext>
                </a:extLst>
              </a:tr>
              <a:tr h="0">
                <a:tc vMerge="1">
                  <a:txBody>
                    <a:bodyPr/>
                    <a:lstStyle/>
                    <a:p>
                      <a:endParaRPr lang="es-ES"/>
                    </a:p>
                  </a:txBody>
                  <a:tcPr/>
                </a:tc>
                <a:tc vMerge="1">
                  <a:txBody>
                    <a:bodyPr/>
                    <a:lstStyle/>
                    <a:p>
                      <a:endParaRPr lang="es-ES"/>
                    </a:p>
                  </a:txBody>
                  <a:tcP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Sn</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(kg/m</a:t>
                      </a:r>
                      <a:r>
                        <a:rPr lang="es-ES" sz="1400" baseline="30000">
                          <a:effectLst/>
                          <a:latin typeface="Arial" panose="020B0604020202020204" pitchFamily="34" charset="0"/>
                          <a:cs typeface="Arial" panose="020B0604020202020204" pitchFamily="34" charset="0"/>
                        </a:rPr>
                        <a:t>2</a:t>
                      </a:r>
                      <a:r>
                        <a:rPr lang="es-ES" sz="1400">
                          <a:effectLst/>
                          <a:latin typeface="Arial" panose="020B0604020202020204" pitchFamily="34" charset="0"/>
                          <a:cs typeface="Arial" panose="020B0604020202020204" pitchFamily="34" charset="0"/>
                        </a:rPr>
                        <a:t>)</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9335988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0,093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0,075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68024338"/>
                  </a:ext>
                </a:extLst>
              </a:tr>
              <a:tr h="251134">
                <a:tc>
                  <a:txBody>
                    <a:bodyPr/>
                    <a:lstStyle/>
                    <a:p>
                      <a:pPr algn="ctr">
                        <a:spcAft>
                          <a:spcPts val="0"/>
                        </a:spcAft>
                      </a:pPr>
                      <a:r>
                        <a:rPr lang="es-ES" sz="1400">
                          <a:effectLst/>
                          <a:latin typeface="Arial" panose="020B0604020202020204" pitchFamily="34" charset="0"/>
                          <a:cs typeface="Arial" panose="020B0604020202020204" pitchFamily="34" charset="0"/>
                        </a:rPr>
                        <a:t>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135,4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5,970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1.566,6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69,620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3757544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0,053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1,3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0,057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09413777"/>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80,9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3,590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425,7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18,92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1.815,5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80,680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074983485"/>
                  </a:ext>
                </a:extLst>
              </a:tr>
            </a:tbl>
          </a:graphicData>
        </a:graphic>
      </p:graphicFrame>
      <p:sp>
        <p:nvSpPr>
          <p:cNvPr id="46" name="Rectangle 40"/>
          <p:cNvSpPr>
            <a:spLocks noChangeArrowheads="1"/>
          </p:cNvSpPr>
          <p:nvPr/>
        </p:nvSpPr>
        <p:spPr bwMode="auto">
          <a:xfrm>
            <a:off x="8941591" y="19295754"/>
            <a:ext cx="61705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Tabla 5. Pérdida de masa superficial. </a:t>
            </a:r>
            <a:r>
              <a:rPr kumimoji="0" lang="fr-CH"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Table 5. Loss of surface mass/Scaling</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ndParaRPr>
          </a:p>
        </p:txBody>
      </p:sp>
      <p:sp>
        <p:nvSpPr>
          <p:cNvPr id="47" name="Rectángulo 46"/>
          <p:cNvSpPr/>
          <p:nvPr/>
        </p:nvSpPr>
        <p:spPr>
          <a:xfrm>
            <a:off x="8363786" y="18883709"/>
            <a:ext cx="765248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al hielo-deshielo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Freeze-Taw</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Reistance</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Rectángulo 47"/>
          <p:cNvSpPr/>
          <p:nvPr/>
        </p:nvSpPr>
        <p:spPr>
          <a:xfrm>
            <a:off x="193951" y="19614131"/>
            <a:ext cx="518174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permeabilidad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Permeability</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 name="Cuadro de texto 6"/>
          <p:cNvSpPr txBox="1"/>
          <p:nvPr/>
        </p:nvSpPr>
        <p:spPr>
          <a:xfrm>
            <a:off x="16944301" y="22436287"/>
            <a:ext cx="4086807" cy="17698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1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4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5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6 </a:t>
            </a:r>
            <a:endParaRPr lang="es-ES" sz="11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3" name="Cuadro de texto 8"/>
          <p:cNvSpPr txBox="1"/>
          <p:nvPr/>
        </p:nvSpPr>
        <p:spPr>
          <a:xfrm rot="16200000">
            <a:off x="15180872" y="20574594"/>
            <a:ext cx="1928636" cy="25784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a:effectLst/>
                <a:latin typeface="Arial" panose="020B0604020202020204" pitchFamily="34" charset="0"/>
                <a:ea typeface="Calibri" panose="020F0502020204030204" pitchFamily="34" charset="0"/>
                <a:cs typeface="Arial" panose="020B0604020202020204" pitchFamily="34" charset="0"/>
              </a:rPr>
              <a:t>Pérdida de peso / </a:t>
            </a:r>
            <a:r>
              <a:rPr lang="es-ES_tradnl" sz="1100" dirty="0" err="1">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Scaling</a:t>
            </a:r>
            <a:r>
              <a:rPr lang="es-ES_tradnl" sz="1100" dirty="0">
                <a:effectLst/>
                <a:latin typeface="Arial" panose="020B0604020202020204" pitchFamily="34" charset="0"/>
                <a:ea typeface="Calibri" panose="020F0502020204030204" pitchFamily="34" charset="0"/>
                <a:cs typeface="Arial" panose="020B0604020202020204" pitchFamily="34" charset="0"/>
              </a:rPr>
              <a:t> (g)</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ángulo 48"/>
          <p:cNvSpPr/>
          <p:nvPr/>
        </p:nvSpPr>
        <p:spPr>
          <a:xfrm>
            <a:off x="16233423" y="22561818"/>
            <a:ext cx="5004000" cy="523220"/>
          </a:xfrm>
          <a:prstGeom prst="rect">
            <a:avLst/>
          </a:prstGeom>
        </p:spPr>
        <p:txBody>
          <a:bodyPr>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Imagen8. Pérdida de masa superficial a 7, 14 y 28 ciclos</a:t>
            </a:r>
          </a:p>
          <a:p>
            <a:pPr algn="ctr">
              <a:spcAft>
                <a:spcPts val="0"/>
              </a:spcAft>
            </a:pPr>
            <a:r>
              <a:rPr lang="fr-CH"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 8.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Loss of surface mass/Scaling at 7, 14 and 28 cycles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0" name="CuadroTexto 49"/>
          <p:cNvSpPr txBox="1"/>
          <p:nvPr/>
        </p:nvSpPr>
        <p:spPr>
          <a:xfrm>
            <a:off x="15362761" y="11269579"/>
            <a:ext cx="5888837" cy="307777"/>
          </a:xfrm>
          <a:prstGeom prst="rect">
            <a:avLst/>
          </a:prstGeom>
          <a:noFill/>
        </p:spPr>
        <p:txBody>
          <a:bodyPr wrap="square" rtlCol="0">
            <a:spAutoFit/>
          </a:bodyPr>
          <a:lstStyle/>
          <a:p>
            <a:r>
              <a:rPr lang="es-ES" sz="1400" dirty="0"/>
              <a:t>Imagen 2. Sección pavimento ligero </a:t>
            </a:r>
            <a:r>
              <a:rPr lang="es-ES" sz="1400" dirty="0">
                <a:solidFill>
                  <a:schemeClr val="tx2">
                    <a:lumMod val="60000"/>
                    <a:lumOff val="40000"/>
                  </a:schemeClr>
                </a:solidFill>
              </a:rPr>
              <a:t>/ </a:t>
            </a:r>
            <a:r>
              <a:rPr lang="es-ES" sz="1400" dirty="0" err="1">
                <a:solidFill>
                  <a:schemeClr val="tx2">
                    <a:lumMod val="60000"/>
                    <a:lumOff val="40000"/>
                  </a:schemeClr>
                </a:solidFill>
              </a:rPr>
              <a:t>Image</a:t>
            </a:r>
            <a:r>
              <a:rPr lang="es-ES" sz="1400" dirty="0">
                <a:solidFill>
                  <a:schemeClr val="tx2">
                    <a:lumMod val="60000"/>
                    <a:lumOff val="40000"/>
                  </a:schemeClr>
                </a:solidFill>
              </a:rPr>
              <a:t> 2. </a:t>
            </a:r>
            <a:r>
              <a:rPr lang="es-ES" sz="1400" dirty="0" err="1">
                <a:solidFill>
                  <a:schemeClr val="tx2">
                    <a:lumMod val="60000"/>
                    <a:lumOff val="40000"/>
                  </a:schemeClr>
                </a:solidFill>
              </a:rPr>
              <a:t>Lightweigth</a:t>
            </a:r>
            <a:r>
              <a:rPr lang="es-ES" sz="1400" dirty="0">
                <a:solidFill>
                  <a:schemeClr val="tx2">
                    <a:lumMod val="60000"/>
                    <a:lumOff val="40000"/>
                  </a:schemeClr>
                </a:solidFill>
              </a:rPr>
              <a:t> </a:t>
            </a:r>
            <a:r>
              <a:rPr lang="es-ES" sz="1400" dirty="0" err="1">
                <a:solidFill>
                  <a:schemeClr val="tx2">
                    <a:lumMod val="60000"/>
                    <a:lumOff val="40000"/>
                  </a:schemeClr>
                </a:solidFill>
              </a:rPr>
              <a:t>pavement</a:t>
            </a:r>
            <a:r>
              <a:rPr lang="es-ES" sz="1400" dirty="0">
                <a:solidFill>
                  <a:schemeClr val="tx2">
                    <a:lumMod val="60000"/>
                    <a:lumOff val="40000"/>
                  </a:schemeClr>
                </a:solidFill>
              </a:rPr>
              <a:t> </a:t>
            </a:r>
            <a:r>
              <a:rPr lang="es-ES" sz="1400" dirty="0" err="1">
                <a:solidFill>
                  <a:schemeClr val="tx2">
                    <a:lumMod val="60000"/>
                    <a:lumOff val="40000"/>
                  </a:schemeClr>
                </a:solidFill>
              </a:rPr>
              <a:t>section</a:t>
            </a:r>
            <a:r>
              <a:rPr lang="es-ES" sz="1400" dirty="0">
                <a:solidFill>
                  <a:schemeClr val="tx2">
                    <a:lumMod val="60000"/>
                    <a:lumOff val="40000"/>
                  </a:schemeClr>
                </a:solidFill>
              </a:rPr>
              <a:t> </a:t>
            </a:r>
          </a:p>
        </p:txBody>
      </p:sp>
      <p:sp>
        <p:nvSpPr>
          <p:cNvPr id="51" name="CuadroTexto 50"/>
          <p:cNvSpPr txBox="1"/>
          <p:nvPr/>
        </p:nvSpPr>
        <p:spPr>
          <a:xfrm>
            <a:off x="18249496" y="7423881"/>
            <a:ext cx="2433404"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Imagen 1. Hormigón Poroso </a:t>
            </a:r>
            <a:br>
              <a:rPr lang="es-ES" sz="1400" dirty="0">
                <a:latin typeface="Arial" panose="020B0604020202020204" pitchFamily="34"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cs typeface="Arial" panose="020B0604020202020204" pitchFamily="34" charset="0"/>
              </a:rPr>
              <a:t>Pervious</a:t>
            </a:r>
            <a:r>
              <a:rPr 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21" name="Cuadro de texto 9"/>
          <p:cNvSpPr txBox="1"/>
          <p:nvPr/>
        </p:nvSpPr>
        <p:spPr>
          <a:xfrm>
            <a:off x="17300038" y="19542677"/>
            <a:ext cx="670035" cy="57712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7</a:t>
            </a:r>
            <a:r>
              <a:rPr lang="es-ES_tradnl" sz="1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14</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28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p:cNvSpPr txBox="1"/>
          <p:nvPr/>
        </p:nvSpPr>
        <p:spPr>
          <a:xfrm>
            <a:off x="15217248" y="10055855"/>
            <a:ext cx="6078044" cy="1323439"/>
          </a:xfrm>
          <a:prstGeom prst="rect">
            <a:avLst/>
          </a:prstGeom>
          <a:noFill/>
        </p:spPr>
        <p:txBody>
          <a:bodyPr wrap="square" rtlCol="0">
            <a:spAutoFit/>
          </a:bodyPr>
          <a:lstStyle/>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Terreno natural / </a:t>
            </a:r>
            <a:r>
              <a:rPr lang="es-ES" sz="1400">
                <a:solidFill>
                  <a:schemeClr val="tx2">
                    <a:lumMod val="60000"/>
                    <a:lumOff val="40000"/>
                  </a:schemeClr>
                </a:solidFill>
                <a:latin typeface="Arial" panose="020B0604020202020204" pitchFamily="34" charset="0"/>
                <a:cs typeface="Arial" panose="020B0604020202020204" pitchFamily="34" charset="0"/>
              </a:rPr>
              <a:t>Soil</a:t>
            </a:r>
          </a:p>
          <a:p>
            <a:r>
              <a:rPr lang="es-ES" sz="1600">
                <a:latin typeface="Arial" panose="020B0604020202020204" pitchFamily="34" charset="0"/>
                <a:cs typeface="Arial" panose="020B0604020202020204" pitchFamily="34" charset="0"/>
                <a:sym typeface="Wingdings" panose="05000000000000000000" pitchFamily="2" charset="2"/>
              </a:rPr>
              <a:t>  Sub-base</a:t>
            </a:r>
            <a:r>
              <a:rPr lang="es-ES" sz="1400">
                <a:latin typeface="Arial" panose="020B0604020202020204" pitchFamily="34" charset="0"/>
                <a:cs typeface="Arial" panose="020B0604020202020204" pitchFamily="34" charset="0"/>
              </a:rPr>
              <a:t>Zahorra artificial+natural / </a:t>
            </a:r>
            <a:r>
              <a:rPr lang="es-ES" sz="1400">
                <a:solidFill>
                  <a:schemeClr val="tx2">
                    <a:lumMod val="60000"/>
                    <a:lumOff val="40000"/>
                  </a:schemeClr>
                </a:solidFill>
                <a:latin typeface="Arial" panose="020B0604020202020204" pitchFamily="34" charset="0"/>
                <a:cs typeface="Arial" panose="020B0604020202020204" pitchFamily="34" charset="0"/>
              </a:rPr>
              <a:t>Sub-base Artificial + natural sack</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Grava / </a:t>
            </a:r>
            <a:r>
              <a:rPr lang="es-ES" sz="1400">
                <a:solidFill>
                  <a:schemeClr val="tx2">
                    <a:lumMod val="60000"/>
                    <a:lumOff val="40000"/>
                  </a:schemeClr>
                </a:solidFill>
                <a:latin typeface="Arial" panose="020B0604020202020204" pitchFamily="34" charset="0"/>
                <a:cs typeface="Arial" panose="020B0604020202020204" pitchFamily="34" charset="0"/>
              </a:rPr>
              <a:t>Gravel</a:t>
            </a:r>
            <a:r>
              <a:rPr lang="es-ES" sz="1400">
                <a:latin typeface="Arial" panose="020B0604020202020204" pitchFamily="34" charset="0"/>
                <a:cs typeface="Arial" panose="020B0604020202020204" pitchFamily="34" charset="0"/>
              </a:rPr>
              <a:t> D=25 mm</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Hormigón Poroso / </a:t>
            </a:r>
            <a:r>
              <a:rPr lang="es-ES" sz="1400">
                <a:solidFill>
                  <a:schemeClr val="tx2">
                    <a:lumMod val="60000"/>
                    <a:lumOff val="40000"/>
                  </a:schemeClr>
                </a:solidFill>
                <a:latin typeface="Arial" panose="020B0604020202020204" pitchFamily="34" charset="0"/>
                <a:cs typeface="Arial" panose="020B0604020202020204" pitchFamily="34" charset="0"/>
              </a:rPr>
              <a:t>Pervious Concrete</a:t>
            </a:r>
          </a:p>
          <a:p>
            <a:r>
              <a:rPr lang="es-ES" sz="1600">
                <a:latin typeface="Arial" panose="020B0604020202020204" pitchFamily="34" charset="0"/>
                <a:cs typeface="Arial" panose="020B0604020202020204" pitchFamily="34" charset="0"/>
                <a:sym typeface="Wingdings" panose="05000000000000000000" pitchFamily="2" charset="2"/>
              </a:rPr>
              <a:t></a:t>
            </a:r>
            <a:r>
              <a:rPr lang="es-ES" sz="1400">
                <a:latin typeface="Arial" panose="020B0604020202020204" pitchFamily="34" charset="0"/>
                <a:cs typeface="Arial" panose="020B0604020202020204" pitchFamily="34" charset="0"/>
                <a:sym typeface="Wingdings" panose="05000000000000000000" pitchFamily="2" charset="2"/>
              </a:rPr>
              <a:t>   Geotetxtil / </a:t>
            </a:r>
            <a:r>
              <a:rPr lang="es-ES" sz="1400">
                <a:solidFill>
                  <a:schemeClr val="tx2">
                    <a:lumMod val="60000"/>
                    <a:lumOff val="40000"/>
                  </a:schemeClr>
                </a:solidFill>
                <a:latin typeface="Arial" panose="020B0604020202020204" pitchFamily="34" charset="0"/>
                <a:cs typeface="Arial" panose="020B0604020202020204" pitchFamily="34" charset="0"/>
              </a:rPr>
              <a:t>Geotextil</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60" name="Conector recto 59"/>
          <p:cNvCxnSpPr/>
          <p:nvPr/>
        </p:nvCxnSpPr>
        <p:spPr>
          <a:xfrm>
            <a:off x="15332766" y="9291160"/>
            <a:ext cx="4579009" cy="17539"/>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63" name="Rectángulo 62"/>
          <p:cNvSpPr/>
          <p:nvPr/>
        </p:nvSpPr>
        <p:spPr>
          <a:xfrm>
            <a:off x="19859956" y="9102353"/>
            <a:ext cx="405520" cy="430887"/>
          </a:xfrm>
          <a:prstGeom prst="rect">
            <a:avLst/>
          </a:prstGeom>
        </p:spPr>
        <p:txBody>
          <a:bodyPr wrap="square">
            <a:spAutoFit/>
          </a:bodyPr>
          <a:lstStyle/>
          <a:p>
            <a:r>
              <a:rPr lang="es-ES" sz="2200" dirty="0">
                <a:latin typeface="Arial" panose="020B0604020202020204" pitchFamily="34" charset="0"/>
                <a:cs typeface="Arial" panose="020B0604020202020204" pitchFamily="34" charset="0"/>
                <a:sym typeface="Wingdings" panose="05000000000000000000" pitchFamily="2" charset="2"/>
              </a:rPr>
              <a:t></a:t>
            </a:r>
            <a:endParaRPr lang="es-ES" sz="2200" dirty="0"/>
          </a:p>
        </p:txBody>
      </p:sp>
      <p:grpSp>
        <p:nvGrpSpPr>
          <p:cNvPr id="85" name="Grupo 63"/>
          <p:cNvGrpSpPr/>
          <p:nvPr/>
        </p:nvGrpSpPr>
        <p:grpSpPr>
          <a:xfrm>
            <a:off x="13333439" y="14538658"/>
            <a:ext cx="4479928" cy="3164682"/>
            <a:chOff x="0" y="0"/>
            <a:chExt cx="2987675" cy="2109470"/>
          </a:xfrm>
        </p:grpSpPr>
        <p:pic>
          <p:nvPicPr>
            <p:cNvPr id="86"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87"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88"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 name="8 Rectángulo">
            <a:extLst>
              <a:ext uri="{FF2B5EF4-FFF2-40B4-BE49-F238E27FC236}">
                <a16:creationId xmlns:a16="http://schemas.microsoft.com/office/drawing/2014/main" id="{30BBD046-71CD-44B3-8C18-06ECD4386E9B}"/>
              </a:ext>
            </a:extLst>
          </p:cNvPr>
          <p:cNvSpPr/>
          <p:nvPr/>
        </p:nvSpPr>
        <p:spPr>
          <a:xfrm>
            <a:off x="262902" y="1342099"/>
            <a:ext cx="20943666" cy="315827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1 Título">
            <a:extLst>
              <a:ext uri="{FF2B5EF4-FFF2-40B4-BE49-F238E27FC236}">
                <a16:creationId xmlns:a16="http://schemas.microsoft.com/office/drawing/2014/main" id="{66F48ACF-FDAF-4500-818B-F8C0D700A762}"/>
              </a:ext>
            </a:extLst>
          </p:cNvPr>
          <p:cNvSpPr txBox="1">
            <a:spLocks/>
          </p:cNvSpPr>
          <p:nvPr/>
        </p:nvSpPr>
        <p:spPr>
          <a:xfrm>
            <a:off x="612112" y="1439983"/>
            <a:ext cx="20342599" cy="553998"/>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endParaRPr lang="es-ES_tradnl" sz="3600" b="1" dirty="0">
              <a:solidFill>
                <a:schemeClr val="tx2">
                  <a:lumMod val="40000"/>
                  <a:lumOff val="60000"/>
                </a:schemeClr>
              </a:solidFill>
              <a:latin typeface="Arial" pitchFamily="34" charset="0"/>
              <a:cs typeface="Arial" pitchFamily="34" charset="0"/>
            </a:endParaRPr>
          </a:p>
        </p:txBody>
      </p:sp>
      <p:sp>
        <p:nvSpPr>
          <p:cNvPr id="114" name="15 Rectángulo">
            <a:extLst>
              <a:ext uri="{FF2B5EF4-FFF2-40B4-BE49-F238E27FC236}">
                <a16:creationId xmlns:a16="http://schemas.microsoft.com/office/drawing/2014/main" id="{C4ACFFB5-A267-49B0-95C2-A2065065D73F}"/>
              </a:ext>
            </a:extLst>
          </p:cNvPr>
          <p:cNvSpPr/>
          <p:nvPr/>
        </p:nvSpPr>
        <p:spPr>
          <a:xfrm>
            <a:off x="612112" y="3643243"/>
            <a:ext cx="16417824" cy="677108"/>
          </a:xfrm>
          <a:prstGeom prst="rect">
            <a:avLst/>
          </a:prstGeom>
        </p:spPr>
        <p:txBody>
          <a:bodyPr wrap="square" lIns="0" tIns="0" rIns="0" bIns="0">
            <a:spAutoFit/>
          </a:bodyPr>
          <a:lstStyle/>
          <a:p>
            <a:r>
              <a:rPr lang="es-ES_tradnl" sz="2400" dirty="0">
                <a:solidFill>
                  <a:schemeClr val="bg1"/>
                </a:solidFill>
                <a:latin typeface="Arial" pitchFamily="34" charset="0"/>
                <a:cs typeface="Arial" pitchFamily="34" charset="0"/>
              </a:rPr>
              <a:t> L.V. García-Ballester</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José R. Albiol-Ibáñez</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C. Subero-González</a:t>
            </a:r>
            <a:r>
              <a:rPr lang="es-ES_tradnl" sz="2400" baseline="30000" dirty="0">
                <a:solidFill>
                  <a:schemeClr val="bg1"/>
                </a:solidFill>
                <a:latin typeface="Arial" pitchFamily="34" charset="0"/>
                <a:cs typeface="Arial" pitchFamily="34" charset="0"/>
              </a:rPr>
              <a:t>2,3</a:t>
            </a:r>
            <a:r>
              <a:rPr lang="es-ES_tradnl" sz="2400" dirty="0">
                <a:solidFill>
                  <a:schemeClr val="bg1"/>
                </a:solidFill>
                <a:latin typeface="Arial" pitchFamily="34" charset="0"/>
                <a:cs typeface="Arial" pitchFamily="34" charset="0"/>
              </a:rPr>
              <a:t>    	</a:t>
            </a:r>
            <a:endParaRPr lang="es-ES" sz="2400" dirty="0">
              <a:solidFill>
                <a:schemeClr val="bg1"/>
              </a:solidFill>
              <a:latin typeface="Arial" pitchFamily="34" charset="0"/>
              <a:cs typeface="Arial" pitchFamily="34" charset="0"/>
            </a:endParaRPr>
          </a:p>
          <a:p>
            <a:r>
              <a:rPr lang="es-ES_tradnl" sz="2000">
                <a:solidFill>
                  <a:schemeClr val="bg1"/>
                </a:solidFill>
                <a:latin typeface="Arial" pitchFamily="34" charset="0"/>
                <a:cs typeface="Arial" pitchFamily="34" charset="0"/>
              </a:rPr>
              <a:t>Dpto</a:t>
            </a:r>
            <a:r>
              <a:rPr lang="es-ES_tradnl" sz="2000" dirty="0">
                <a:solidFill>
                  <a:schemeClr val="bg1"/>
                </a:solidFill>
                <a:latin typeface="Arial" pitchFamily="34" charset="0"/>
                <a:cs typeface="Arial" pitchFamily="34" charset="0"/>
              </a:rPr>
              <a:t>. Construcciones Arquitectónicas</a:t>
            </a:r>
            <a:r>
              <a:rPr lang="es-ES_tradnl" sz="2000" baseline="30000" dirty="0">
                <a:solidFill>
                  <a:schemeClr val="bg1"/>
                </a:solidFill>
                <a:latin typeface="Arial" pitchFamily="34" charset="0"/>
                <a:cs typeface="Arial" pitchFamily="34" charset="0"/>
              </a:rPr>
              <a:t>1</a:t>
            </a:r>
            <a:r>
              <a:rPr lang="es-ES_tradnl" sz="2000" dirty="0">
                <a:solidFill>
                  <a:schemeClr val="bg1"/>
                </a:solidFill>
                <a:latin typeface="Arial" pitchFamily="34" charset="0"/>
                <a:cs typeface="Arial" pitchFamily="34" charset="0"/>
              </a:rPr>
              <a:t>;</a:t>
            </a:r>
            <a:r>
              <a:rPr lang="es-ES_tradnl" sz="2000" baseline="30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Universitat</a:t>
            </a:r>
            <a:r>
              <a:rPr lang="es-ES_tradnl" sz="2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Politècnica</a:t>
            </a:r>
            <a:r>
              <a:rPr lang="es-ES_tradnl" sz="2000" dirty="0">
                <a:solidFill>
                  <a:schemeClr val="bg1"/>
                </a:solidFill>
                <a:latin typeface="Arial" pitchFamily="34" charset="0"/>
                <a:cs typeface="Arial" pitchFamily="34" charset="0"/>
              </a:rPr>
              <a:t> de València</a:t>
            </a:r>
            <a:r>
              <a:rPr lang="es-ES_tradnl" sz="2000" baseline="30000" dirty="0">
                <a:solidFill>
                  <a:schemeClr val="bg1"/>
                </a:solidFill>
                <a:latin typeface="Arial" pitchFamily="34" charset="0"/>
                <a:cs typeface="Arial" pitchFamily="34" charset="0"/>
              </a:rPr>
              <a:t>2</a:t>
            </a:r>
            <a:r>
              <a:rPr lang="es-ES_tradnl" sz="2000" dirty="0">
                <a:solidFill>
                  <a:schemeClr val="bg1"/>
                </a:solidFill>
                <a:latin typeface="Arial" pitchFamily="34" charset="0"/>
                <a:cs typeface="Arial" pitchFamily="34" charset="0"/>
              </a:rPr>
              <a:t>;   ETS. Ingeniería de Edificación</a:t>
            </a:r>
            <a:r>
              <a:rPr lang="es-ES_tradnl" sz="2000" baseline="30000" dirty="0">
                <a:solidFill>
                  <a:schemeClr val="bg1"/>
                </a:solidFill>
                <a:latin typeface="Arial" pitchFamily="34" charset="0"/>
                <a:cs typeface="Arial" pitchFamily="34" charset="0"/>
              </a:rPr>
              <a:t>3</a:t>
            </a:r>
            <a:r>
              <a:rPr lang="es-ES_tradnl" sz="2000" dirty="0">
                <a:solidFill>
                  <a:schemeClr val="bg1"/>
                </a:solidFill>
                <a:latin typeface="Arial" pitchFamily="34" charset="0"/>
                <a:cs typeface="Arial" pitchFamily="34" charset="0"/>
              </a:rPr>
              <a:t>	</a:t>
            </a:r>
            <a:endParaRPr lang="es-ES" sz="2000" dirty="0">
              <a:solidFill>
                <a:schemeClr val="bg1"/>
              </a:solidFill>
              <a:latin typeface="Arial" pitchFamily="34" charset="0"/>
              <a:cs typeface="Arial" pitchFamily="34" charset="0"/>
            </a:endParaRPr>
          </a:p>
        </p:txBody>
      </p:sp>
      <p:sp>
        <p:nvSpPr>
          <p:cNvPr id="115" name="1 Título">
            <a:extLst>
              <a:ext uri="{FF2B5EF4-FFF2-40B4-BE49-F238E27FC236}">
                <a16:creationId xmlns:a16="http://schemas.microsoft.com/office/drawing/2014/main" id="{607E9BAB-D1F6-4997-8173-5746ECB61DE0}"/>
              </a:ext>
            </a:extLst>
          </p:cNvPr>
          <p:cNvSpPr txBox="1">
            <a:spLocks/>
          </p:cNvSpPr>
          <p:nvPr/>
        </p:nvSpPr>
        <p:spPr>
          <a:xfrm>
            <a:off x="527308" y="1446974"/>
            <a:ext cx="20197171" cy="1661993"/>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DISEÑO Y CONSTRUCCIÓN DE PAVIMENTOS DE HORMIGÓN POROSO EN AMBIENTE FRÍO </a:t>
            </a:r>
            <a:endParaRPr lang="es-ES_tradnl" sz="3600" b="1" dirty="0">
              <a:solidFill>
                <a:schemeClr val="bg1"/>
              </a:solidFill>
              <a:latin typeface="Arial" pitchFamily="34" charset="0"/>
              <a:cs typeface="Arial" pitchFamily="34" charset="0"/>
            </a:endParaRPr>
          </a:p>
          <a:p>
            <a:pPr algn="l">
              <a:spcBef>
                <a:spcPts val="0"/>
              </a:spcBef>
            </a:pPr>
            <a:r>
              <a:rPr lang="en-GB" sz="3600" b="1" dirty="0">
                <a:solidFill>
                  <a:schemeClr val="tx2">
                    <a:lumMod val="40000"/>
                    <a:lumOff val="60000"/>
                  </a:schemeClr>
                </a:solidFill>
                <a:latin typeface="Arial" pitchFamily="34" charset="0"/>
                <a:cs typeface="Arial" pitchFamily="34" charset="0"/>
              </a:rPr>
              <a:t>DESIGN AND CONSTRUCTION OF PERVIOUS CONCRETE PAVEMENTS IN COLD ENVIRONMENT</a:t>
            </a:r>
            <a:r>
              <a:rPr lang="es-ES_tradnl" sz="3600" b="1" dirty="0">
                <a:solidFill>
                  <a:schemeClr val="tx2">
                    <a:lumMod val="40000"/>
                    <a:lumOff val="60000"/>
                  </a:schemeClr>
                </a:solidFill>
                <a:latin typeface="Arial" pitchFamily="34" charset="0"/>
                <a:cs typeface="Arial" pitchFamily="34" charset="0"/>
              </a:rPr>
              <a:t> </a:t>
            </a:r>
          </a:p>
        </p:txBody>
      </p:sp>
      <p:sp>
        <p:nvSpPr>
          <p:cNvPr id="12" name="1 Título">
            <a:extLst>
              <a:ext uri="{FF2B5EF4-FFF2-40B4-BE49-F238E27FC236}">
                <a16:creationId xmlns:a16="http://schemas.microsoft.com/office/drawing/2014/main" id="{52CC76DE-46DA-6C87-41C4-9733E9FC817C}"/>
              </a:ext>
            </a:extLst>
          </p:cNvPr>
          <p:cNvSpPr txBox="1">
            <a:spLocks/>
          </p:cNvSpPr>
          <p:nvPr/>
        </p:nvSpPr>
        <p:spPr>
          <a:xfrm>
            <a:off x="252066" y="428963"/>
            <a:ext cx="17822278" cy="83099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000" b="1" dirty="0">
                <a:latin typeface="Arial" pitchFamily="34" charset="0"/>
                <a:cs typeface="Arial" pitchFamily="34" charset="0"/>
              </a:rPr>
              <a:t>XXXVIII SALÓN TECNOLÓGICO DE LA CONSTRUCCIÓN EXCO 24</a:t>
            </a:r>
            <a:endParaRPr lang="es-ES" sz="2000" dirty="0"/>
          </a:p>
          <a:p>
            <a:pPr algn="l">
              <a:spcBef>
                <a:spcPts val="0"/>
              </a:spcBef>
            </a:pPr>
            <a:r>
              <a:rPr lang="es-ES_tradnl" sz="2400" b="1" dirty="0">
                <a:latin typeface="Arial" pitchFamily="34" charset="0"/>
                <a:cs typeface="Arial" pitchFamily="34" charset="0"/>
              </a:rPr>
              <a:t>INTERNATIONAL  EXHIBITION  “RESEARCH  IN  BUILDING  ENGINEERING – EXCO 24</a:t>
            </a:r>
            <a:endParaRPr lang="es-ES_tradnl" sz="2000" b="1" i="1" dirty="0"/>
          </a:p>
        </p:txBody>
      </p:sp>
      <p:pic>
        <p:nvPicPr>
          <p:cNvPr id="13" name="Picture 2" descr="Texto&#10;&#10;Descripción generada automáticamente con confianza media">
            <a:extLst>
              <a:ext uri="{FF2B5EF4-FFF2-40B4-BE49-F238E27FC236}">
                <a16:creationId xmlns:a16="http://schemas.microsoft.com/office/drawing/2014/main" id="{607BAEDC-1FD5-63BB-2AAF-61786CCD492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408884" y="330601"/>
            <a:ext cx="2630573" cy="1027720"/>
          </a:xfrm>
          <a:prstGeom prst="rect">
            <a:avLst/>
          </a:prstGeom>
          <a:noFill/>
        </p:spPr>
      </p:pic>
      <p:pic>
        <p:nvPicPr>
          <p:cNvPr id="15" name="Picture 2" descr="Texto&#10;&#10;Descripción generada automáticamente">
            <a:extLst>
              <a:ext uri="{FF2B5EF4-FFF2-40B4-BE49-F238E27FC236}">
                <a16:creationId xmlns:a16="http://schemas.microsoft.com/office/drawing/2014/main" id="{80A9E1C8-C325-D373-F621-F7DC3DFA7B7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803692" y="409828"/>
            <a:ext cx="2570306" cy="908484"/>
          </a:xfrm>
          <a:prstGeom prst="rect">
            <a:avLst/>
          </a:prstGeom>
          <a:noFill/>
        </p:spPr>
      </p:pic>
      <p:pic>
        <p:nvPicPr>
          <p:cNvPr id="16" name="Imagen 15">
            <a:extLst>
              <a:ext uri="{FF2B5EF4-FFF2-40B4-BE49-F238E27FC236}">
                <a16:creationId xmlns:a16="http://schemas.microsoft.com/office/drawing/2014/main" id="{DF7A6591-9AEC-8EC2-2AB6-03D045BA9995}"/>
              </a:ext>
            </a:extLst>
          </p:cNvPr>
          <p:cNvPicPr>
            <a:picLocks noChangeAspect="1"/>
          </p:cNvPicPr>
          <p:nvPr/>
        </p:nvPicPr>
        <p:blipFill>
          <a:blip r:embed="rId24">
            <a:clrChange>
              <a:clrFrom>
                <a:srgbClr val="C6C6C6"/>
              </a:clrFrom>
              <a:clrTo>
                <a:srgbClr val="C6C6C6">
                  <a:alpha val="0"/>
                </a:srgbClr>
              </a:clrTo>
            </a:clrChange>
            <a:extLst>
              <a:ext uri="{28A0092B-C50C-407E-A947-70E740481C1C}">
                <a14:useLocalDpi xmlns:a14="http://schemas.microsoft.com/office/drawing/2010/main" val="0"/>
              </a:ext>
            </a:extLst>
          </a:blip>
          <a:stretch>
            <a:fillRect/>
          </a:stretch>
        </p:blipFill>
        <p:spPr>
          <a:xfrm>
            <a:off x="18362734" y="513183"/>
            <a:ext cx="2772000" cy="701773"/>
          </a:xfrm>
          <a:prstGeom prst="rect">
            <a:avLst/>
          </a:prstGeom>
        </p:spPr>
      </p:pic>
    </p:spTree>
    <p:extLst>
      <p:ext uri="{BB962C8B-B14F-4D97-AF65-F5344CB8AC3E}">
        <p14:creationId xmlns:p14="http://schemas.microsoft.com/office/powerpoint/2010/main" val="3734249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2017</Words>
  <Application>Microsoft Office PowerPoint</Application>
  <PresentationFormat>Personalizado</PresentationFormat>
  <Paragraphs>323</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Segoe UI Semibold</vt:lpstr>
      <vt:lpstr>Symbol</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dc:creator>
  <cp:lastModifiedBy>IGOR FERNANDEZ PLAZAOLA</cp:lastModifiedBy>
  <cp:revision>48</cp:revision>
  <cp:lastPrinted>2014-12-09T15:17:41Z</cp:lastPrinted>
  <dcterms:created xsi:type="dcterms:W3CDTF">2014-12-09T09:06:12Z</dcterms:created>
  <dcterms:modified xsi:type="dcterms:W3CDTF">2024-01-12T12:38:16Z</dcterms:modified>
</cp:coreProperties>
</file>