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21386800" cy="30243463"/>
  <p:notesSz cx="20929600" cy="29819600"/>
  <p:defaultTextStyle>
    <a:defPPr>
      <a:defRPr lang="es-ES"/>
    </a:defPPr>
    <a:lvl1pPr marL="0" algn="l" defTabSz="2888349" rtl="0" eaLnBrk="1" latinLnBrk="0" hangingPunct="1">
      <a:defRPr sz="5700" kern="1200">
        <a:solidFill>
          <a:schemeClr val="tx1"/>
        </a:solidFill>
        <a:latin typeface="+mn-lt"/>
        <a:ea typeface="+mn-ea"/>
        <a:cs typeface="+mn-cs"/>
      </a:defRPr>
    </a:lvl1pPr>
    <a:lvl2pPr marL="1444175" algn="l" defTabSz="2888349" rtl="0" eaLnBrk="1" latinLnBrk="0" hangingPunct="1">
      <a:defRPr sz="5700" kern="1200">
        <a:solidFill>
          <a:schemeClr val="tx1"/>
        </a:solidFill>
        <a:latin typeface="+mn-lt"/>
        <a:ea typeface="+mn-ea"/>
        <a:cs typeface="+mn-cs"/>
      </a:defRPr>
    </a:lvl2pPr>
    <a:lvl3pPr marL="2888349" algn="l" defTabSz="2888349" rtl="0" eaLnBrk="1" latinLnBrk="0" hangingPunct="1">
      <a:defRPr sz="5700" kern="1200">
        <a:solidFill>
          <a:schemeClr val="tx1"/>
        </a:solidFill>
        <a:latin typeface="+mn-lt"/>
        <a:ea typeface="+mn-ea"/>
        <a:cs typeface="+mn-cs"/>
      </a:defRPr>
    </a:lvl3pPr>
    <a:lvl4pPr marL="4332523" algn="l" defTabSz="2888349" rtl="0" eaLnBrk="1" latinLnBrk="0" hangingPunct="1">
      <a:defRPr sz="5700" kern="1200">
        <a:solidFill>
          <a:schemeClr val="tx1"/>
        </a:solidFill>
        <a:latin typeface="+mn-lt"/>
        <a:ea typeface="+mn-ea"/>
        <a:cs typeface="+mn-cs"/>
      </a:defRPr>
    </a:lvl4pPr>
    <a:lvl5pPr marL="5776697" algn="l" defTabSz="2888349" rtl="0" eaLnBrk="1" latinLnBrk="0" hangingPunct="1">
      <a:defRPr sz="5700" kern="1200">
        <a:solidFill>
          <a:schemeClr val="tx1"/>
        </a:solidFill>
        <a:latin typeface="+mn-lt"/>
        <a:ea typeface="+mn-ea"/>
        <a:cs typeface="+mn-cs"/>
      </a:defRPr>
    </a:lvl5pPr>
    <a:lvl6pPr marL="7220872" algn="l" defTabSz="2888349" rtl="0" eaLnBrk="1" latinLnBrk="0" hangingPunct="1">
      <a:defRPr sz="5700" kern="1200">
        <a:solidFill>
          <a:schemeClr val="tx1"/>
        </a:solidFill>
        <a:latin typeface="+mn-lt"/>
        <a:ea typeface="+mn-ea"/>
        <a:cs typeface="+mn-cs"/>
      </a:defRPr>
    </a:lvl6pPr>
    <a:lvl7pPr marL="8665047" algn="l" defTabSz="2888349" rtl="0" eaLnBrk="1" latinLnBrk="0" hangingPunct="1">
      <a:defRPr sz="5700" kern="1200">
        <a:solidFill>
          <a:schemeClr val="tx1"/>
        </a:solidFill>
        <a:latin typeface="+mn-lt"/>
        <a:ea typeface="+mn-ea"/>
        <a:cs typeface="+mn-cs"/>
      </a:defRPr>
    </a:lvl7pPr>
    <a:lvl8pPr marL="10109222" algn="l" defTabSz="2888349" rtl="0" eaLnBrk="1" latinLnBrk="0" hangingPunct="1">
      <a:defRPr sz="5700" kern="1200">
        <a:solidFill>
          <a:schemeClr val="tx1"/>
        </a:solidFill>
        <a:latin typeface="+mn-lt"/>
        <a:ea typeface="+mn-ea"/>
        <a:cs typeface="+mn-cs"/>
      </a:defRPr>
    </a:lvl8pPr>
    <a:lvl9pPr marL="11553395" algn="l" defTabSz="2888349" rtl="0" eaLnBrk="1" latinLnBrk="0" hangingPunct="1">
      <a:defRPr sz="5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526">
          <p15:clr>
            <a:srgbClr val="A4A3A4"/>
          </p15:clr>
        </p15:guide>
        <p15:guide id="2" pos="67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1919"/>
    <a:srgbClr val="0F0F0F"/>
    <a:srgbClr val="811C6B"/>
    <a:srgbClr val="990099"/>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008" autoAdjust="0"/>
    <p:restoredTop sz="93510" autoAdjust="0"/>
  </p:normalViewPr>
  <p:slideViewPr>
    <p:cSldViewPr showGuides="1">
      <p:cViewPr>
        <p:scale>
          <a:sx n="50" d="100"/>
          <a:sy n="50" d="100"/>
        </p:scale>
        <p:origin x="156" y="24"/>
      </p:cViewPr>
      <p:guideLst>
        <p:guide orient="horz" pos="9526"/>
        <p:guide pos="6736"/>
      </p:guideLst>
    </p:cSldViewPr>
  </p:slideViewPr>
  <p:notesTextViewPr>
    <p:cViewPr>
      <p:scale>
        <a:sx n="1" d="1"/>
        <a:sy n="1" d="1"/>
      </p:scale>
      <p:origin x="0" y="0"/>
    </p:cViewPr>
  </p:notesTextViewPr>
  <p:gridSpacing cx="180023" cy="180023"/>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5" y="4"/>
            <a:ext cx="9069492" cy="1490981"/>
          </a:xfrm>
          <a:prstGeom prst="rect">
            <a:avLst/>
          </a:prstGeom>
        </p:spPr>
        <p:txBody>
          <a:bodyPr vert="horz" lIns="289927" tIns="144962" rIns="289927" bIns="144962" rtlCol="0"/>
          <a:lstStyle>
            <a:lvl1pPr algn="l">
              <a:defRPr sz="3800"/>
            </a:lvl1pPr>
          </a:lstStyle>
          <a:p>
            <a:endParaRPr lang="es-ES"/>
          </a:p>
        </p:txBody>
      </p:sp>
      <p:sp>
        <p:nvSpPr>
          <p:cNvPr id="3" name="2 Marcador de fecha"/>
          <p:cNvSpPr>
            <a:spLocks noGrp="1"/>
          </p:cNvSpPr>
          <p:nvPr>
            <p:ph type="dt" idx="1"/>
          </p:nvPr>
        </p:nvSpPr>
        <p:spPr>
          <a:xfrm>
            <a:off x="11855268" y="4"/>
            <a:ext cx="9069492" cy="1490981"/>
          </a:xfrm>
          <a:prstGeom prst="rect">
            <a:avLst/>
          </a:prstGeom>
        </p:spPr>
        <p:txBody>
          <a:bodyPr vert="horz" lIns="289927" tIns="144962" rIns="289927" bIns="144962" rtlCol="0"/>
          <a:lstStyle>
            <a:lvl1pPr algn="r">
              <a:defRPr sz="3800"/>
            </a:lvl1pPr>
          </a:lstStyle>
          <a:p>
            <a:fld id="{41D4D57B-A006-4F10-9229-FA954BAFD38D}" type="datetimeFigureOut">
              <a:rPr lang="es-ES" smtClean="0"/>
              <a:pPr/>
              <a:t>17/10/2024</a:t>
            </a:fld>
            <a:endParaRPr lang="es-ES"/>
          </a:p>
        </p:txBody>
      </p:sp>
      <p:sp>
        <p:nvSpPr>
          <p:cNvPr id="4" name="3 Marcador de imagen de diapositiva"/>
          <p:cNvSpPr>
            <a:spLocks noGrp="1" noRot="1" noChangeAspect="1"/>
          </p:cNvSpPr>
          <p:nvPr>
            <p:ph type="sldImg" idx="2"/>
          </p:nvPr>
        </p:nvSpPr>
        <p:spPr>
          <a:xfrm>
            <a:off x="6511925" y="2238375"/>
            <a:ext cx="7905750" cy="11179175"/>
          </a:xfrm>
          <a:prstGeom prst="rect">
            <a:avLst/>
          </a:prstGeom>
          <a:noFill/>
          <a:ln w="12700">
            <a:solidFill>
              <a:prstClr val="black"/>
            </a:solidFill>
          </a:ln>
        </p:spPr>
        <p:txBody>
          <a:bodyPr vert="horz" lIns="289927" tIns="144962" rIns="289927" bIns="144962" rtlCol="0" anchor="ctr"/>
          <a:lstStyle/>
          <a:p>
            <a:endParaRPr lang="es-ES"/>
          </a:p>
        </p:txBody>
      </p:sp>
      <p:sp>
        <p:nvSpPr>
          <p:cNvPr id="5" name="4 Marcador de notas"/>
          <p:cNvSpPr>
            <a:spLocks noGrp="1"/>
          </p:cNvSpPr>
          <p:nvPr>
            <p:ph type="body" sz="quarter" idx="3"/>
          </p:nvPr>
        </p:nvSpPr>
        <p:spPr>
          <a:xfrm>
            <a:off x="2092960" y="14164310"/>
            <a:ext cx="16743680" cy="13418820"/>
          </a:xfrm>
          <a:prstGeom prst="rect">
            <a:avLst/>
          </a:prstGeom>
        </p:spPr>
        <p:txBody>
          <a:bodyPr vert="horz" lIns="289927" tIns="144962" rIns="289927" bIns="144962"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5" y="28323449"/>
            <a:ext cx="9069492" cy="1490981"/>
          </a:xfrm>
          <a:prstGeom prst="rect">
            <a:avLst/>
          </a:prstGeom>
        </p:spPr>
        <p:txBody>
          <a:bodyPr vert="horz" lIns="289927" tIns="144962" rIns="289927" bIns="144962" rtlCol="0" anchor="b"/>
          <a:lstStyle>
            <a:lvl1pPr algn="l">
              <a:defRPr sz="3800"/>
            </a:lvl1pPr>
          </a:lstStyle>
          <a:p>
            <a:endParaRPr lang="es-ES"/>
          </a:p>
        </p:txBody>
      </p:sp>
      <p:sp>
        <p:nvSpPr>
          <p:cNvPr id="7" name="6 Marcador de número de diapositiva"/>
          <p:cNvSpPr>
            <a:spLocks noGrp="1"/>
          </p:cNvSpPr>
          <p:nvPr>
            <p:ph type="sldNum" sz="quarter" idx="5"/>
          </p:nvPr>
        </p:nvSpPr>
        <p:spPr>
          <a:xfrm>
            <a:off x="11855268" y="28323449"/>
            <a:ext cx="9069492" cy="1490981"/>
          </a:xfrm>
          <a:prstGeom prst="rect">
            <a:avLst/>
          </a:prstGeom>
        </p:spPr>
        <p:txBody>
          <a:bodyPr vert="horz" lIns="289927" tIns="144962" rIns="289927" bIns="144962" rtlCol="0" anchor="b"/>
          <a:lstStyle>
            <a:lvl1pPr algn="r">
              <a:defRPr sz="3800"/>
            </a:lvl1pPr>
          </a:lstStyle>
          <a:p>
            <a:fld id="{1BBD5CDB-805E-45F3-9694-6C3DA0D56613}" type="slidenum">
              <a:rPr lang="es-ES" smtClean="0"/>
              <a:pPr/>
              <a:t>‹Nº›</a:t>
            </a:fld>
            <a:endParaRPr lang="es-ES"/>
          </a:p>
        </p:txBody>
      </p:sp>
    </p:spTree>
    <p:extLst>
      <p:ext uri="{BB962C8B-B14F-4D97-AF65-F5344CB8AC3E}">
        <p14:creationId xmlns:p14="http://schemas.microsoft.com/office/powerpoint/2010/main" val="3754338955"/>
      </p:ext>
    </p:extLst>
  </p:cSld>
  <p:clrMap bg1="lt1" tx1="dk1" bg2="lt2" tx2="dk2" accent1="accent1" accent2="accent2" accent3="accent3" accent4="accent4" accent5="accent5" accent6="accent6" hlink="hlink" folHlink="folHlink"/>
  <p:notesStyle>
    <a:lvl1pPr marL="0" algn="l" defTabSz="2888349" rtl="0" eaLnBrk="1" latinLnBrk="0" hangingPunct="1">
      <a:defRPr sz="3700" kern="1200">
        <a:solidFill>
          <a:schemeClr val="tx1"/>
        </a:solidFill>
        <a:latin typeface="+mn-lt"/>
        <a:ea typeface="+mn-ea"/>
        <a:cs typeface="+mn-cs"/>
      </a:defRPr>
    </a:lvl1pPr>
    <a:lvl2pPr marL="1444175" algn="l" defTabSz="2888349" rtl="0" eaLnBrk="1" latinLnBrk="0" hangingPunct="1">
      <a:defRPr sz="3700" kern="1200">
        <a:solidFill>
          <a:schemeClr val="tx1"/>
        </a:solidFill>
        <a:latin typeface="+mn-lt"/>
        <a:ea typeface="+mn-ea"/>
        <a:cs typeface="+mn-cs"/>
      </a:defRPr>
    </a:lvl2pPr>
    <a:lvl3pPr marL="2888349" algn="l" defTabSz="2888349" rtl="0" eaLnBrk="1" latinLnBrk="0" hangingPunct="1">
      <a:defRPr sz="3700" kern="1200">
        <a:solidFill>
          <a:schemeClr val="tx1"/>
        </a:solidFill>
        <a:latin typeface="+mn-lt"/>
        <a:ea typeface="+mn-ea"/>
        <a:cs typeface="+mn-cs"/>
      </a:defRPr>
    </a:lvl3pPr>
    <a:lvl4pPr marL="4332523" algn="l" defTabSz="2888349" rtl="0" eaLnBrk="1" latinLnBrk="0" hangingPunct="1">
      <a:defRPr sz="3700" kern="1200">
        <a:solidFill>
          <a:schemeClr val="tx1"/>
        </a:solidFill>
        <a:latin typeface="+mn-lt"/>
        <a:ea typeface="+mn-ea"/>
        <a:cs typeface="+mn-cs"/>
      </a:defRPr>
    </a:lvl4pPr>
    <a:lvl5pPr marL="5776697" algn="l" defTabSz="2888349" rtl="0" eaLnBrk="1" latinLnBrk="0" hangingPunct="1">
      <a:defRPr sz="3700" kern="1200">
        <a:solidFill>
          <a:schemeClr val="tx1"/>
        </a:solidFill>
        <a:latin typeface="+mn-lt"/>
        <a:ea typeface="+mn-ea"/>
        <a:cs typeface="+mn-cs"/>
      </a:defRPr>
    </a:lvl5pPr>
    <a:lvl6pPr marL="7220872" algn="l" defTabSz="2888349" rtl="0" eaLnBrk="1" latinLnBrk="0" hangingPunct="1">
      <a:defRPr sz="3700" kern="1200">
        <a:solidFill>
          <a:schemeClr val="tx1"/>
        </a:solidFill>
        <a:latin typeface="+mn-lt"/>
        <a:ea typeface="+mn-ea"/>
        <a:cs typeface="+mn-cs"/>
      </a:defRPr>
    </a:lvl6pPr>
    <a:lvl7pPr marL="8665047" algn="l" defTabSz="2888349" rtl="0" eaLnBrk="1" latinLnBrk="0" hangingPunct="1">
      <a:defRPr sz="3700" kern="1200">
        <a:solidFill>
          <a:schemeClr val="tx1"/>
        </a:solidFill>
        <a:latin typeface="+mn-lt"/>
        <a:ea typeface="+mn-ea"/>
        <a:cs typeface="+mn-cs"/>
      </a:defRPr>
    </a:lvl7pPr>
    <a:lvl8pPr marL="10109222" algn="l" defTabSz="2888349" rtl="0" eaLnBrk="1" latinLnBrk="0" hangingPunct="1">
      <a:defRPr sz="3700" kern="1200">
        <a:solidFill>
          <a:schemeClr val="tx1"/>
        </a:solidFill>
        <a:latin typeface="+mn-lt"/>
        <a:ea typeface="+mn-ea"/>
        <a:cs typeface="+mn-cs"/>
      </a:defRPr>
    </a:lvl8pPr>
    <a:lvl9pPr marL="11553395" algn="l" defTabSz="2888349" rtl="0" eaLnBrk="1" latinLnBrk="0" hangingPunct="1">
      <a:defRPr sz="3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6511925" y="2238375"/>
            <a:ext cx="7905750" cy="11179175"/>
          </a:xfrm>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1BBD5CDB-805E-45F3-9694-6C3DA0D56613}" type="slidenum">
              <a:rPr lang="es-ES" smtClean="0"/>
              <a:pPr/>
              <a:t>1</a:t>
            </a:fld>
            <a:endParaRPr lang="es-ES"/>
          </a:p>
        </p:txBody>
      </p:sp>
    </p:spTree>
    <p:extLst>
      <p:ext uri="{BB962C8B-B14F-4D97-AF65-F5344CB8AC3E}">
        <p14:creationId xmlns:p14="http://schemas.microsoft.com/office/powerpoint/2010/main" val="2109515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89811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92FEC631-8162-4D20-A771-02CF78742667}" type="datetimeFigureOut">
              <a:rPr lang="es-ES" smtClean="0"/>
              <a:pPr/>
              <a:t>17/10/2024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815DEBB-00DA-4A6D-B22A-5199E67A6B84}" type="slidenum">
              <a:rPr lang="es-ES" smtClean="0"/>
              <a:pPr/>
              <a:t>‹Nº›</a:t>
            </a:fld>
            <a:endParaRPr lang="es-ES"/>
          </a:p>
        </p:txBody>
      </p:sp>
    </p:spTree>
    <p:extLst>
      <p:ext uri="{BB962C8B-B14F-4D97-AF65-F5344CB8AC3E}">
        <p14:creationId xmlns:p14="http://schemas.microsoft.com/office/powerpoint/2010/main" val="3115463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25645596" y="3780434"/>
            <a:ext cx="7956929" cy="80467214"/>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1767383" y="3780434"/>
            <a:ext cx="23521768" cy="80467214"/>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92FEC631-8162-4D20-A771-02CF78742667}" type="datetimeFigureOut">
              <a:rPr lang="es-ES" smtClean="0"/>
              <a:pPr/>
              <a:t>17/10/2024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815DEBB-00DA-4A6D-B22A-5199E67A6B84}" type="slidenum">
              <a:rPr lang="es-ES" smtClean="0"/>
              <a:pPr/>
              <a:t>‹Nº›</a:t>
            </a:fld>
            <a:endParaRPr lang="es-ES"/>
          </a:p>
        </p:txBody>
      </p:sp>
    </p:spTree>
    <p:extLst>
      <p:ext uri="{BB962C8B-B14F-4D97-AF65-F5344CB8AC3E}">
        <p14:creationId xmlns:p14="http://schemas.microsoft.com/office/powerpoint/2010/main" val="3469325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3 Marcador de fecha"/>
          <p:cNvSpPr>
            <a:spLocks noGrp="1"/>
          </p:cNvSpPr>
          <p:nvPr>
            <p:ph type="dt" sz="half" idx="10"/>
          </p:nvPr>
        </p:nvSpPr>
        <p:spPr/>
        <p:txBody>
          <a:bodyPr/>
          <a:lstStyle/>
          <a:p>
            <a:fld id="{92FEC631-8162-4D20-A771-02CF78742667}" type="datetimeFigureOut">
              <a:rPr lang="es-ES" smtClean="0"/>
              <a:pPr/>
              <a:t>17/10/2024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815DEBB-00DA-4A6D-B22A-5199E67A6B84}" type="slidenum">
              <a:rPr lang="es-ES" smtClean="0"/>
              <a:pPr/>
              <a:t>‹Nº›</a:t>
            </a:fld>
            <a:endParaRPr lang="es-ES"/>
          </a:p>
        </p:txBody>
      </p:sp>
    </p:spTree>
    <p:extLst>
      <p:ext uri="{BB962C8B-B14F-4D97-AF65-F5344CB8AC3E}">
        <p14:creationId xmlns:p14="http://schemas.microsoft.com/office/powerpoint/2010/main" val="580908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689409" y="19434228"/>
            <a:ext cx="18178780" cy="6006688"/>
          </a:xfrm>
        </p:spPr>
        <p:txBody>
          <a:bodyPr anchor="t"/>
          <a:lstStyle>
            <a:lvl1pPr algn="l">
              <a:defRPr sz="12600" b="1" cap="all"/>
            </a:lvl1pPr>
          </a:lstStyle>
          <a:p>
            <a:r>
              <a:rPr lang="es-ES"/>
              <a:t>Haga clic para modificar el estilo de título del patrón</a:t>
            </a:r>
          </a:p>
        </p:txBody>
      </p:sp>
      <p:sp>
        <p:nvSpPr>
          <p:cNvPr id="3" name="2 Marcador de texto"/>
          <p:cNvSpPr>
            <a:spLocks noGrp="1"/>
          </p:cNvSpPr>
          <p:nvPr>
            <p:ph type="body" idx="1"/>
          </p:nvPr>
        </p:nvSpPr>
        <p:spPr>
          <a:xfrm>
            <a:off x="1689409" y="12818474"/>
            <a:ext cx="18178780" cy="6615756"/>
          </a:xfrm>
        </p:spPr>
        <p:txBody>
          <a:bodyPr anchor="b"/>
          <a:lstStyle>
            <a:lvl1pPr marL="0" indent="0">
              <a:buNone/>
              <a:defRPr sz="6400">
                <a:solidFill>
                  <a:schemeClr val="tx1">
                    <a:tint val="75000"/>
                  </a:schemeClr>
                </a:solidFill>
              </a:defRPr>
            </a:lvl1pPr>
            <a:lvl2pPr marL="1444175" indent="0">
              <a:buNone/>
              <a:defRPr sz="5700">
                <a:solidFill>
                  <a:schemeClr val="tx1">
                    <a:tint val="75000"/>
                  </a:schemeClr>
                </a:solidFill>
              </a:defRPr>
            </a:lvl2pPr>
            <a:lvl3pPr marL="2888349" indent="0">
              <a:buNone/>
              <a:defRPr sz="5100">
                <a:solidFill>
                  <a:schemeClr val="tx1">
                    <a:tint val="75000"/>
                  </a:schemeClr>
                </a:solidFill>
              </a:defRPr>
            </a:lvl3pPr>
            <a:lvl4pPr marL="4332523" indent="0">
              <a:buNone/>
              <a:defRPr sz="4400">
                <a:solidFill>
                  <a:schemeClr val="tx1">
                    <a:tint val="75000"/>
                  </a:schemeClr>
                </a:solidFill>
              </a:defRPr>
            </a:lvl4pPr>
            <a:lvl5pPr marL="5776697" indent="0">
              <a:buNone/>
              <a:defRPr sz="4400">
                <a:solidFill>
                  <a:schemeClr val="tx1">
                    <a:tint val="75000"/>
                  </a:schemeClr>
                </a:solidFill>
              </a:defRPr>
            </a:lvl5pPr>
            <a:lvl6pPr marL="7220872" indent="0">
              <a:buNone/>
              <a:defRPr sz="4400">
                <a:solidFill>
                  <a:schemeClr val="tx1">
                    <a:tint val="75000"/>
                  </a:schemeClr>
                </a:solidFill>
              </a:defRPr>
            </a:lvl6pPr>
            <a:lvl7pPr marL="8665047" indent="0">
              <a:buNone/>
              <a:defRPr sz="4400">
                <a:solidFill>
                  <a:schemeClr val="tx1">
                    <a:tint val="75000"/>
                  </a:schemeClr>
                </a:solidFill>
              </a:defRPr>
            </a:lvl7pPr>
            <a:lvl8pPr marL="10109222" indent="0">
              <a:buNone/>
              <a:defRPr sz="4400">
                <a:solidFill>
                  <a:schemeClr val="tx1">
                    <a:tint val="75000"/>
                  </a:schemeClr>
                </a:solidFill>
              </a:defRPr>
            </a:lvl8pPr>
            <a:lvl9pPr marL="11553395" indent="0">
              <a:buNone/>
              <a:defRPr sz="4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92FEC631-8162-4D20-A771-02CF78742667}" type="datetimeFigureOut">
              <a:rPr lang="es-ES" smtClean="0"/>
              <a:pPr/>
              <a:t>17/10/2024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815DEBB-00DA-4A6D-B22A-5199E67A6B84}" type="slidenum">
              <a:rPr lang="es-ES" smtClean="0"/>
              <a:pPr/>
              <a:t>‹Nº›</a:t>
            </a:fld>
            <a:endParaRPr lang="es-ES"/>
          </a:p>
        </p:txBody>
      </p:sp>
    </p:spTree>
    <p:extLst>
      <p:ext uri="{BB962C8B-B14F-4D97-AF65-F5344CB8AC3E}">
        <p14:creationId xmlns:p14="http://schemas.microsoft.com/office/powerpoint/2010/main" val="1559068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1767384" y="22003522"/>
            <a:ext cx="15739349" cy="62244125"/>
          </a:xfrm>
        </p:spPr>
        <p:txBody>
          <a:bodyPr/>
          <a:lstStyle>
            <a:lvl1pPr>
              <a:defRPr sz="8900"/>
            </a:lvl1pPr>
            <a:lvl2pPr>
              <a:defRPr sz="7600"/>
            </a:lvl2pPr>
            <a:lvl3pPr>
              <a:defRPr sz="6400"/>
            </a:lvl3pPr>
            <a:lvl4pPr>
              <a:defRPr sz="5700"/>
            </a:lvl4pPr>
            <a:lvl5pPr>
              <a:defRPr sz="5700"/>
            </a:lvl5pPr>
            <a:lvl6pPr>
              <a:defRPr sz="5700"/>
            </a:lvl6pPr>
            <a:lvl7pPr>
              <a:defRPr sz="5700"/>
            </a:lvl7pPr>
            <a:lvl8pPr>
              <a:defRPr sz="5700"/>
            </a:lvl8pPr>
            <a:lvl9pPr>
              <a:defRPr sz="57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17863178" y="22003522"/>
            <a:ext cx="15739346" cy="62244125"/>
          </a:xfrm>
        </p:spPr>
        <p:txBody>
          <a:bodyPr/>
          <a:lstStyle>
            <a:lvl1pPr>
              <a:defRPr sz="8900"/>
            </a:lvl1pPr>
            <a:lvl2pPr>
              <a:defRPr sz="7600"/>
            </a:lvl2pPr>
            <a:lvl3pPr>
              <a:defRPr sz="6400"/>
            </a:lvl3pPr>
            <a:lvl4pPr>
              <a:defRPr sz="5700"/>
            </a:lvl4pPr>
            <a:lvl5pPr>
              <a:defRPr sz="5700"/>
            </a:lvl5pPr>
            <a:lvl6pPr>
              <a:defRPr sz="5700"/>
            </a:lvl6pPr>
            <a:lvl7pPr>
              <a:defRPr sz="5700"/>
            </a:lvl7pPr>
            <a:lvl8pPr>
              <a:defRPr sz="5700"/>
            </a:lvl8pPr>
            <a:lvl9pPr>
              <a:defRPr sz="57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92FEC631-8162-4D20-A771-02CF78742667}" type="datetimeFigureOut">
              <a:rPr lang="es-ES" smtClean="0"/>
              <a:pPr/>
              <a:t>17/10/2024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815DEBB-00DA-4A6D-B22A-5199E67A6B84}" type="slidenum">
              <a:rPr lang="es-ES" smtClean="0"/>
              <a:pPr/>
              <a:t>‹Nº›</a:t>
            </a:fld>
            <a:endParaRPr lang="es-ES"/>
          </a:p>
        </p:txBody>
      </p:sp>
    </p:spTree>
    <p:extLst>
      <p:ext uri="{BB962C8B-B14F-4D97-AF65-F5344CB8AC3E}">
        <p14:creationId xmlns:p14="http://schemas.microsoft.com/office/powerpoint/2010/main" val="2652365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1069340" y="1211142"/>
            <a:ext cx="19248121" cy="5040578"/>
          </a:xfr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1069340" y="6769777"/>
            <a:ext cx="9449550" cy="2821321"/>
          </a:xfrm>
        </p:spPr>
        <p:txBody>
          <a:bodyPr anchor="b"/>
          <a:lstStyle>
            <a:lvl1pPr marL="0" indent="0">
              <a:buNone/>
              <a:defRPr sz="7600" b="1"/>
            </a:lvl1pPr>
            <a:lvl2pPr marL="1444175" indent="0">
              <a:buNone/>
              <a:defRPr sz="6400" b="1"/>
            </a:lvl2pPr>
            <a:lvl3pPr marL="2888349" indent="0">
              <a:buNone/>
              <a:defRPr sz="5700" b="1"/>
            </a:lvl3pPr>
            <a:lvl4pPr marL="4332523" indent="0">
              <a:buNone/>
              <a:defRPr sz="5100" b="1"/>
            </a:lvl4pPr>
            <a:lvl5pPr marL="5776697" indent="0">
              <a:buNone/>
              <a:defRPr sz="5100" b="1"/>
            </a:lvl5pPr>
            <a:lvl6pPr marL="7220872" indent="0">
              <a:buNone/>
              <a:defRPr sz="5100" b="1"/>
            </a:lvl6pPr>
            <a:lvl7pPr marL="8665047" indent="0">
              <a:buNone/>
              <a:defRPr sz="5100" b="1"/>
            </a:lvl7pPr>
            <a:lvl8pPr marL="10109222" indent="0">
              <a:buNone/>
              <a:defRPr sz="5100" b="1"/>
            </a:lvl8pPr>
            <a:lvl9pPr marL="11553395" indent="0">
              <a:buNone/>
              <a:defRPr sz="5100" b="1"/>
            </a:lvl9pPr>
          </a:lstStyle>
          <a:p>
            <a:pPr lvl="0"/>
            <a:r>
              <a:rPr lang="es-ES"/>
              <a:t>Haga clic para modificar el estilo de texto del patrón</a:t>
            </a:r>
          </a:p>
        </p:txBody>
      </p:sp>
      <p:sp>
        <p:nvSpPr>
          <p:cNvPr id="4" name="3 Marcador de contenido"/>
          <p:cNvSpPr>
            <a:spLocks noGrp="1"/>
          </p:cNvSpPr>
          <p:nvPr>
            <p:ph sz="half" idx="2"/>
          </p:nvPr>
        </p:nvSpPr>
        <p:spPr>
          <a:xfrm>
            <a:off x="1069340" y="9591098"/>
            <a:ext cx="9449550" cy="17424998"/>
          </a:xfrm>
        </p:spPr>
        <p:txBody>
          <a:bodyPr/>
          <a:lstStyle>
            <a:lvl1pPr>
              <a:defRPr sz="7600"/>
            </a:lvl1pPr>
            <a:lvl2pPr>
              <a:defRPr sz="6400"/>
            </a:lvl2pPr>
            <a:lvl3pPr>
              <a:defRPr sz="5700"/>
            </a:lvl3pPr>
            <a:lvl4pPr>
              <a:defRPr sz="5100"/>
            </a:lvl4pPr>
            <a:lvl5pPr>
              <a:defRPr sz="5100"/>
            </a:lvl5pPr>
            <a:lvl6pPr>
              <a:defRPr sz="5100"/>
            </a:lvl6pPr>
            <a:lvl7pPr>
              <a:defRPr sz="5100"/>
            </a:lvl7pPr>
            <a:lvl8pPr>
              <a:defRPr sz="5100"/>
            </a:lvl8pPr>
            <a:lvl9pPr>
              <a:defRPr sz="51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10864199" y="6769777"/>
            <a:ext cx="9453263" cy="2821321"/>
          </a:xfrm>
        </p:spPr>
        <p:txBody>
          <a:bodyPr anchor="b"/>
          <a:lstStyle>
            <a:lvl1pPr marL="0" indent="0">
              <a:buNone/>
              <a:defRPr sz="7600" b="1"/>
            </a:lvl1pPr>
            <a:lvl2pPr marL="1444175" indent="0">
              <a:buNone/>
              <a:defRPr sz="6400" b="1"/>
            </a:lvl2pPr>
            <a:lvl3pPr marL="2888349" indent="0">
              <a:buNone/>
              <a:defRPr sz="5700" b="1"/>
            </a:lvl3pPr>
            <a:lvl4pPr marL="4332523" indent="0">
              <a:buNone/>
              <a:defRPr sz="5100" b="1"/>
            </a:lvl4pPr>
            <a:lvl5pPr marL="5776697" indent="0">
              <a:buNone/>
              <a:defRPr sz="5100" b="1"/>
            </a:lvl5pPr>
            <a:lvl6pPr marL="7220872" indent="0">
              <a:buNone/>
              <a:defRPr sz="5100" b="1"/>
            </a:lvl6pPr>
            <a:lvl7pPr marL="8665047" indent="0">
              <a:buNone/>
              <a:defRPr sz="5100" b="1"/>
            </a:lvl7pPr>
            <a:lvl8pPr marL="10109222" indent="0">
              <a:buNone/>
              <a:defRPr sz="5100" b="1"/>
            </a:lvl8pPr>
            <a:lvl9pPr marL="11553395" indent="0">
              <a:buNone/>
              <a:defRPr sz="5100" b="1"/>
            </a:lvl9pPr>
          </a:lstStyle>
          <a:p>
            <a:pPr lvl="0"/>
            <a:r>
              <a:rPr lang="es-ES"/>
              <a:t>Haga clic para modificar el estilo de texto del patrón</a:t>
            </a:r>
          </a:p>
        </p:txBody>
      </p:sp>
      <p:sp>
        <p:nvSpPr>
          <p:cNvPr id="6" name="5 Marcador de contenido"/>
          <p:cNvSpPr>
            <a:spLocks noGrp="1"/>
          </p:cNvSpPr>
          <p:nvPr>
            <p:ph sz="quarter" idx="4"/>
          </p:nvPr>
        </p:nvSpPr>
        <p:spPr>
          <a:xfrm>
            <a:off x="10864199" y="9591098"/>
            <a:ext cx="9453263" cy="17424998"/>
          </a:xfrm>
        </p:spPr>
        <p:txBody>
          <a:bodyPr/>
          <a:lstStyle>
            <a:lvl1pPr>
              <a:defRPr sz="7600"/>
            </a:lvl1pPr>
            <a:lvl2pPr>
              <a:defRPr sz="6400"/>
            </a:lvl2pPr>
            <a:lvl3pPr>
              <a:defRPr sz="5700"/>
            </a:lvl3pPr>
            <a:lvl4pPr>
              <a:defRPr sz="5100"/>
            </a:lvl4pPr>
            <a:lvl5pPr>
              <a:defRPr sz="5100"/>
            </a:lvl5pPr>
            <a:lvl6pPr>
              <a:defRPr sz="5100"/>
            </a:lvl6pPr>
            <a:lvl7pPr>
              <a:defRPr sz="5100"/>
            </a:lvl7pPr>
            <a:lvl8pPr>
              <a:defRPr sz="5100"/>
            </a:lvl8pPr>
            <a:lvl9pPr>
              <a:defRPr sz="51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92FEC631-8162-4D20-A771-02CF78742667}" type="datetimeFigureOut">
              <a:rPr lang="es-ES" smtClean="0"/>
              <a:pPr/>
              <a:t>17/10/2024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815DEBB-00DA-4A6D-B22A-5199E67A6B84}" type="slidenum">
              <a:rPr lang="es-ES" smtClean="0"/>
              <a:pPr/>
              <a:t>‹Nº›</a:t>
            </a:fld>
            <a:endParaRPr lang="es-ES"/>
          </a:p>
        </p:txBody>
      </p:sp>
    </p:spTree>
    <p:extLst>
      <p:ext uri="{BB962C8B-B14F-4D97-AF65-F5344CB8AC3E}">
        <p14:creationId xmlns:p14="http://schemas.microsoft.com/office/powerpoint/2010/main" val="24945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92FEC631-8162-4D20-A771-02CF78742667}" type="datetimeFigureOut">
              <a:rPr lang="es-ES" smtClean="0"/>
              <a:pPr/>
              <a:t>17/10/2024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815DEBB-00DA-4A6D-B22A-5199E67A6B84}" type="slidenum">
              <a:rPr lang="es-ES" smtClean="0"/>
              <a:pPr/>
              <a:t>‹Nº›</a:t>
            </a:fld>
            <a:endParaRPr lang="es-ES"/>
          </a:p>
        </p:txBody>
      </p:sp>
    </p:spTree>
    <p:extLst>
      <p:ext uri="{BB962C8B-B14F-4D97-AF65-F5344CB8AC3E}">
        <p14:creationId xmlns:p14="http://schemas.microsoft.com/office/powerpoint/2010/main" val="3548977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2FEC631-8162-4D20-A771-02CF78742667}" type="datetimeFigureOut">
              <a:rPr lang="es-ES" smtClean="0"/>
              <a:pPr/>
              <a:t>17/10/2024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815DEBB-00DA-4A6D-B22A-5199E67A6B84}" type="slidenum">
              <a:rPr lang="es-ES" smtClean="0"/>
              <a:pPr/>
              <a:t>‹Nº›</a:t>
            </a:fld>
            <a:endParaRPr lang="es-ES"/>
          </a:p>
        </p:txBody>
      </p:sp>
    </p:spTree>
    <p:extLst>
      <p:ext uri="{BB962C8B-B14F-4D97-AF65-F5344CB8AC3E}">
        <p14:creationId xmlns:p14="http://schemas.microsoft.com/office/powerpoint/2010/main" val="4128635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069343" y="1204139"/>
            <a:ext cx="7036111" cy="5124586"/>
          </a:xfrm>
        </p:spPr>
        <p:txBody>
          <a:bodyPr anchor="b"/>
          <a:lstStyle>
            <a:lvl1pPr algn="l">
              <a:defRPr sz="6400" b="1"/>
            </a:lvl1pPr>
          </a:lstStyle>
          <a:p>
            <a:r>
              <a:rPr lang="es-ES"/>
              <a:t>Haga clic para modificar el estilo de título del patrón</a:t>
            </a:r>
          </a:p>
        </p:txBody>
      </p:sp>
      <p:sp>
        <p:nvSpPr>
          <p:cNvPr id="3" name="2 Marcador de contenido"/>
          <p:cNvSpPr>
            <a:spLocks noGrp="1"/>
          </p:cNvSpPr>
          <p:nvPr>
            <p:ph idx="1"/>
          </p:nvPr>
        </p:nvSpPr>
        <p:spPr>
          <a:xfrm>
            <a:off x="8361644" y="1204141"/>
            <a:ext cx="11955816" cy="25811957"/>
          </a:xfrm>
        </p:spPr>
        <p:txBody>
          <a:bodyPr/>
          <a:lstStyle>
            <a:lvl1pPr>
              <a:defRPr sz="10100"/>
            </a:lvl1pPr>
            <a:lvl2pPr>
              <a:defRPr sz="8900"/>
            </a:lvl2pPr>
            <a:lvl3pPr>
              <a:defRPr sz="7600"/>
            </a:lvl3pPr>
            <a:lvl4pPr>
              <a:defRPr sz="6400"/>
            </a:lvl4pPr>
            <a:lvl5pPr>
              <a:defRPr sz="6400"/>
            </a:lvl5pPr>
            <a:lvl6pPr>
              <a:defRPr sz="6400"/>
            </a:lvl6pPr>
            <a:lvl7pPr>
              <a:defRPr sz="6400"/>
            </a:lvl7pPr>
            <a:lvl8pPr>
              <a:defRPr sz="6400"/>
            </a:lvl8pPr>
            <a:lvl9pPr>
              <a:defRPr sz="6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1069343" y="6328728"/>
            <a:ext cx="7036111" cy="20687371"/>
          </a:xfrm>
        </p:spPr>
        <p:txBody>
          <a:bodyPr/>
          <a:lstStyle>
            <a:lvl1pPr marL="0" indent="0">
              <a:buNone/>
              <a:defRPr sz="4400"/>
            </a:lvl1pPr>
            <a:lvl2pPr marL="1444175" indent="0">
              <a:buNone/>
              <a:defRPr sz="3700"/>
            </a:lvl2pPr>
            <a:lvl3pPr marL="2888349" indent="0">
              <a:buNone/>
              <a:defRPr sz="3200"/>
            </a:lvl3pPr>
            <a:lvl4pPr marL="4332523" indent="0">
              <a:buNone/>
              <a:defRPr sz="2900"/>
            </a:lvl4pPr>
            <a:lvl5pPr marL="5776697" indent="0">
              <a:buNone/>
              <a:defRPr sz="2900"/>
            </a:lvl5pPr>
            <a:lvl6pPr marL="7220872" indent="0">
              <a:buNone/>
              <a:defRPr sz="2900"/>
            </a:lvl6pPr>
            <a:lvl7pPr marL="8665047" indent="0">
              <a:buNone/>
              <a:defRPr sz="2900"/>
            </a:lvl7pPr>
            <a:lvl8pPr marL="10109222" indent="0">
              <a:buNone/>
              <a:defRPr sz="2900"/>
            </a:lvl8pPr>
            <a:lvl9pPr marL="11553395" indent="0">
              <a:buNone/>
              <a:defRPr sz="2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92FEC631-8162-4D20-A771-02CF78742667}" type="datetimeFigureOut">
              <a:rPr lang="es-ES" smtClean="0"/>
              <a:pPr/>
              <a:t>17/10/2024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815DEBB-00DA-4A6D-B22A-5199E67A6B84}" type="slidenum">
              <a:rPr lang="es-ES" smtClean="0"/>
              <a:pPr/>
              <a:t>‹Nº›</a:t>
            </a:fld>
            <a:endParaRPr lang="es-ES"/>
          </a:p>
        </p:txBody>
      </p:sp>
    </p:spTree>
    <p:extLst>
      <p:ext uri="{BB962C8B-B14F-4D97-AF65-F5344CB8AC3E}">
        <p14:creationId xmlns:p14="http://schemas.microsoft.com/office/powerpoint/2010/main" val="2027030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191964" y="21170425"/>
            <a:ext cx="12832080" cy="2499289"/>
          </a:xfrm>
        </p:spPr>
        <p:txBody>
          <a:bodyPr anchor="b"/>
          <a:lstStyle>
            <a:lvl1pPr algn="l">
              <a:defRPr sz="6400" b="1"/>
            </a:lvl1pPr>
          </a:lstStyle>
          <a:p>
            <a:r>
              <a:rPr lang="es-ES"/>
              <a:t>Haga clic para modificar el estilo de título del patrón</a:t>
            </a:r>
          </a:p>
        </p:txBody>
      </p:sp>
      <p:sp>
        <p:nvSpPr>
          <p:cNvPr id="3" name="2 Marcador de posición de imagen"/>
          <p:cNvSpPr>
            <a:spLocks noGrp="1"/>
          </p:cNvSpPr>
          <p:nvPr>
            <p:ph type="pic" idx="1"/>
          </p:nvPr>
        </p:nvSpPr>
        <p:spPr>
          <a:xfrm>
            <a:off x="4191964" y="2702309"/>
            <a:ext cx="12832080" cy="18146078"/>
          </a:xfrm>
        </p:spPr>
        <p:txBody>
          <a:bodyPr/>
          <a:lstStyle>
            <a:lvl1pPr marL="0" indent="0">
              <a:buNone/>
              <a:defRPr sz="10100"/>
            </a:lvl1pPr>
            <a:lvl2pPr marL="1444175" indent="0">
              <a:buNone/>
              <a:defRPr sz="8900"/>
            </a:lvl2pPr>
            <a:lvl3pPr marL="2888349" indent="0">
              <a:buNone/>
              <a:defRPr sz="7600"/>
            </a:lvl3pPr>
            <a:lvl4pPr marL="4332523" indent="0">
              <a:buNone/>
              <a:defRPr sz="6400"/>
            </a:lvl4pPr>
            <a:lvl5pPr marL="5776697" indent="0">
              <a:buNone/>
              <a:defRPr sz="6400"/>
            </a:lvl5pPr>
            <a:lvl6pPr marL="7220872" indent="0">
              <a:buNone/>
              <a:defRPr sz="6400"/>
            </a:lvl6pPr>
            <a:lvl7pPr marL="8665047" indent="0">
              <a:buNone/>
              <a:defRPr sz="6400"/>
            </a:lvl7pPr>
            <a:lvl8pPr marL="10109222" indent="0">
              <a:buNone/>
              <a:defRPr sz="6400"/>
            </a:lvl8pPr>
            <a:lvl9pPr marL="11553395" indent="0">
              <a:buNone/>
              <a:defRPr sz="6400"/>
            </a:lvl9pPr>
          </a:lstStyle>
          <a:p>
            <a:endParaRPr lang="es-ES"/>
          </a:p>
        </p:txBody>
      </p:sp>
      <p:sp>
        <p:nvSpPr>
          <p:cNvPr id="4" name="3 Marcador de texto"/>
          <p:cNvSpPr>
            <a:spLocks noGrp="1"/>
          </p:cNvSpPr>
          <p:nvPr>
            <p:ph type="body" sz="half" idx="2"/>
          </p:nvPr>
        </p:nvSpPr>
        <p:spPr>
          <a:xfrm>
            <a:off x="4191964" y="23669713"/>
            <a:ext cx="12832080" cy="3549404"/>
          </a:xfrm>
        </p:spPr>
        <p:txBody>
          <a:bodyPr/>
          <a:lstStyle>
            <a:lvl1pPr marL="0" indent="0">
              <a:buNone/>
              <a:defRPr sz="4400"/>
            </a:lvl1pPr>
            <a:lvl2pPr marL="1444175" indent="0">
              <a:buNone/>
              <a:defRPr sz="3700"/>
            </a:lvl2pPr>
            <a:lvl3pPr marL="2888349" indent="0">
              <a:buNone/>
              <a:defRPr sz="3200"/>
            </a:lvl3pPr>
            <a:lvl4pPr marL="4332523" indent="0">
              <a:buNone/>
              <a:defRPr sz="2900"/>
            </a:lvl4pPr>
            <a:lvl5pPr marL="5776697" indent="0">
              <a:buNone/>
              <a:defRPr sz="2900"/>
            </a:lvl5pPr>
            <a:lvl6pPr marL="7220872" indent="0">
              <a:buNone/>
              <a:defRPr sz="2900"/>
            </a:lvl6pPr>
            <a:lvl7pPr marL="8665047" indent="0">
              <a:buNone/>
              <a:defRPr sz="2900"/>
            </a:lvl7pPr>
            <a:lvl8pPr marL="10109222" indent="0">
              <a:buNone/>
              <a:defRPr sz="2900"/>
            </a:lvl8pPr>
            <a:lvl9pPr marL="11553395" indent="0">
              <a:buNone/>
              <a:defRPr sz="2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92FEC631-8162-4D20-A771-02CF78742667}" type="datetimeFigureOut">
              <a:rPr lang="es-ES" smtClean="0"/>
              <a:pPr/>
              <a:t>17/10/2024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815DEBB-00DA-4A6D-B22A-5199E67A6B84}" type="slidenum">
              <a:rPr lang="es-ES" smtClean="0"/>
              <a:pPr/>
              <a:t>‹Nº›</a:t>
            </a:fld>
            <a:endParaRPr lang="es-ES"/>
          </a:p>
        </p:txBody>
      </p:sp>
    </p:spTree>
    <p:extLst>
      <p:ext uri="{BB962C8B-B14F-4D97-AF65-F5344CB8AC3E}">
        <p14:creationId xmlns:p14="http://schemas.microsoft.com/office/powerpoint/2010/main" val="1480761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1069340" y="1211142"/>
            <a:ext cx="19248121" cy="5040578"/>
          </a:xfrm>
          <a:prstGeom prst="rect">
            <a:avLst/>
          </a:prstGeom>
        </p:spPr>
        <p:txBody>
          <a:bodyPr vert="horz" lIns="288834" tIns="144417" rIns="288834" bIns="144417" rtlCol="0" anchor="ctr">
            <a:normAutofit/>
          </a:bodyPr>
          <a:lstStyle/>
          <a:p>
            <a:r>
              <a:rPr lang="es-ES" dirty="0"/>
              <a:t>Haga clic para modificar el estilo de título del patrón</a:t>
            </a:r>
          </a:p>
        </p:txBody>
      </p:sp>
      <p:sp>
        <p:nvSpPr>
          <p:cNvPr id="3" name="2 Marcador de texto"/>
          <p:cNvSpPr>
            <a:spLocks noGrp="1"/>
          </p:cNvSpPr>
          <p:nvPr>
            <p:ph type="body" idx="1"/>
          </p:nvPr>
        </p:nvSpPr>
        <p:spPr>
          <a:xfrm>
            <a:off x="1069340" y="7056812"/>
            <a:ext cx="19248121" cy="19959287"/>
          </a:xfrm>
          <a:prstGeom prst="rect">
            <a:avLst/>
          </a:prstGeom>
        </p:spPr>
        <p:txBody>
          <a:bodyPr vert="horz" lIns="288834" tIns="144417" rIns="288834" bIns="144417"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1069341" y="28031213"/>
            <a:ext cx="4990253" cy="1610184"/>
          </a:xfrm>
          <a:prstGeom prst="rect">
            <a:avLst/>
          </a:prstGeom>
        </p:spPr>
        <p:txBody>
          <a:bodyPr vert="horz" lIns="288834" tIns="144417" rIns="288834" bIns="144417" rtlCol="0" anchor="ctr"/>
          <a:lstStyle>
            <a:lvl1pPr algn="l">
              <a:defRPr sz="3700">
                <a:solidFill>
                  <a:schemeClr val="tx1">
                    <a:tint val="75000"/>
                  </a:schemeClr>
                </a:solidFill>
              </a:defRPr>
            </a:lvl1pPr>
          </a:lstStyle>
          <a:p>
            <a:fld id="{92FEC631-8162-4D20-A771-02CF78742667}" type="datetimeFigureOut">
              <a:rPr lang="es-ES" smtClean="0"/>
              <a:pPr/>
              <a:t>17/10/2024</a:t>
            </a:fld>
            <a:endParaRPr lang="es-ES"/>
          </a:p>
        </p:txBody>
      </p:sp>
      <p:sp>
        <p:nvSpPr>
          <p:cNvPr id="5" name="4 Marcador de pie de página"/>
          <p:cNvSpPr>
            <a:spLocks noGrp="1"/>
          </p:cNvSpPr>
          <p:nvPr>
            <p:ph type="ftr" sz="quarter" idx="3"/>
          </p:nvPr>
        </p:nvSpPr>
        <p:spPr>
          <a:xfrm>
            <a:off x="7307157" y="28031213"/>
            <a:ext cx="6772487" cy="1610184"/>
          </a:xfrm>
          <a:prstGeom prst="rect">
            <a:avLst/>
          </a:prstGeom>
        </p:spPr>
        <p:txBody>
          <a:bodyPr vert="horz" lIns="288834" tIns="144417" rIns="288834" bIns="144417" rtlCol="0" anchor="ctr"/>
          <a:lstStyle>
            <a:lvl1pPr algn="ctr">
              <a:defRPr sz="37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15327209" y="28031213"/>
            <a:ext cx="4990253" cy="1610184"/>
          </a:xfrm>
          <a:prstGeom prst="rect">
            <a:avLst/>
          </a:prstGeom>
        </p:spPr>
        <p:txBody>
          <a:bodyPr vert="horz" lIns="288834" tIns="144417" rIns="288834" bIns="144417" rtlCol="0" anchor="ctr"/>
          <a:lstStyle>
            <a:lvl1pPr algn="r">
              <a:defRPr sz="3700">
                <a:solidFill>
                  <a:schemeClr val="tx1">
                    <a:tint val="75000"/>
                  </a:schemeClr>
                </a:solidFill>
              </a:defRPr>
            </a:lvl1pPr>
          </a:lstStyle>
          <a:p>
            <a:fld id="{1815DEBB-00DA-4A6D-B22A-5199E67A6B84}" type="slidenum">
              <a:rPr lang="es-ES" smtClean="0"/>
              <a:pPr/>
              <a:t>‹Nº›</a:t>
            </a:fld>
            <a:endParaRPr lang="es-ES"/>
          </a:p>
        </p:txBody>
      </p:sp>
    </p:spTree>
    <p:extLst>
      <p:ext uri="{BB962C8B-B14F-4D97-AF65-F5344CB8AC3E}">
        <p14:creationId xmlns:p14="http://schemas.microsoft.com/office/powerpoint/2010/main" val="20574050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888349" rtl="0" eaLnBrk="1" latinLnBrk="0" hangingPunct="1">
        <a:spcBef>
          <a:spcPct val="0"/>
        </a:spcBef>
        <a:buNone/>
        <a:defRPr sz="13800" kern="1200">
          <a:solidFill>
            <a:schemeClr val="tx1"/>
          </a:solidFill>
          <a:latin typeface="+mj-lt"/>
          <a:ea typeface="+mj-ea"/>
          <a:cs typeface="+mj-cs"/>
        </a:defRPr>
      </a:lvl1pPr>
    </p:titleStyle>
    <p:bodyStyle>
      <a:lvl1pPr marL="1083130" indent="-1083130" algn="l" defTabSz="2888349" rtl="0" eaLnBrk="1" latinLnBrk="0" hangingPunct="1">
        <a:spcBef>
          <a:spcPct val="20000"/>
        </a:spcBef>
        <a:buFont typeface="Arial" panose="020B0604020202020204" pitchFamily="34" charset="0"/>
        <a:buChar char="•"/>
        <a:defRPr sz="10100" kern="1200">
          <a:solidFill>
            <a:schemeClr val="tx1"/>
          </a:solidFill>
          <a:latin typeface="+mn-lt"/>
          <a:ea typeface="+mn-ea"/>
          <a:cs typeface="+mn-cs"/>
        </a:defRPr>
      </a:lvl1pPr>
      <a:lvl2pPr marL="2346783" indent="-902610" algn="l" defTabSz="2888349" rtl="0" eaLnBrk="1" latinLnBrk="0" hangingPunct="1">
        <a:spcBef>
          <a:spcPct val="20000"/>
        </a:spcBef>
        <a:buFont typeface="Arial" panose="020B0604020202020204" pitchFamily="34" charset="0"/>
        <a:buChar char="–"/>
        <a:defRPr sz="8900" kern="1200">
          <a:solidFill>
            <a:schemeClr val="tx1"/>
          </a:solidFill>
          <a:latin typeface="+mn-lt"/>
          <a:ea typeface="+mn-ea"/>
          <a:cs typeface="+mn-cs"/>
        </a:defRPr>
      </a:lvl2pPr>
      <a:lvl3pPr marL="3610437" indent="-722087" algn="l" defTabSz="2888349" rtl="0" eaLnBrk="1" latinLnBrk="0" hangingPunct="1">
        <a:spcBef>
          <a:spcPct val="20000"/>
        </a:spcBef>
        <a:buFont typeface="Arial" panose="020B0604020202020204" pitchFamily="34" charset="0"/>
        <a:buChar char="•"/>
        <a:defRPr sz="7600" kern="1200">
          <a:solidFill>
            <a:schemeClr val="tx1"/>
          </a:solidFill>
          <a:latin typeface="+mn-lt"/>
          <a:ea typeface="+mn-ea"/>
          <a:cs typeface="+mn-cs"/>
        </a:defRPr>
      </a:lvl3pPr>
      <a:lvl4pPr marL="5054610" indent="-722087" algn="l" defTabSz="2888349" rtl="0" eaLnBrk="1" latinLnBrk="0" hangingPunct="1">
        <a:spcBef>
          <a:spcPct val="20000"/>
        </a:spcBef>
        <a:buFont typeface="Arial" panose="020B0604020202020204" pitchFamily="34" charset="0"/>
        <a:buChar char="–"/>
        <a:defRPr sz="6400" kern="1200">
          <a:solidFill>
            <a:schemeClr val="tx1"/>
          </a:solidFill>
          <a:latin typeface="+mn-lt"/>
          <a:ea typeface="+mn-ea"/>
          <a:cs typeface="+mn-cs"/>
        </a:defRPr>
      </a:lvl4pPr>
      <a:lvl5pPr marL="6498785" indent="-722087" algn="l" defTabSz="2888349" rtl="0" eaLnBrk="1" latinLnBrk="0" hangingPunct="1">
        <a:spcBef>
          <a:spcPct val="20000"/>
        </a:spcBef>
        <a:buFont typeface="Arial" panose="020B0604020202020204" pitchFamily="34" charset="0"/>
        <a:buChar char="»"/>
        <a:defRPr sz="6400" kern="1200">
          <a:solidFill>
            <a:schemeClr val="tx1"/>
          </a:solidFill>
          <a:latin typeface="+mn-lt"/>
          <a:ea typeface="+mn-ea"/>
          <a:cs typeface="+mn-cs"/>
        </a:defRPr>
      </a:lvl5pPr>
      <a:lvl6pPr marL="7942960" indent="-722087" algn="l" defTabSz="2888349" rtl="0" eaLnBrk="1" latinLnBrk="0" hangingPunct="1">
        <a:spcBef>
          <a:spcPct val="20000"/>
        </a:spcBef>
        <a:buFont typeface="Arial" panose="020B0604020202020204" pitchFamily="34" charset="0"/>
        <a:buChar char="•"/>
        <a:defRPr sz="6400" kern="1200">
          <a:solidFill>
            <a:schemeClr val="tx1"/>
          </a:solidFill>
          <a:latin typeface="+mn-lt"/>
          <a:ea typeface="+mn-ea"/>
          <a:cs typeface="+mn-cs"/>
        </a:defRPr>
      </a:lvl6pPr>
      <a:lvl7pPr marL="9387134" indent="-722087" algn="l" defTabSz="2888349" rtl="0" eaLnBrk="1" latinLnBrk="0" hangingPunct="1">
        <a:spcBef>
          <a:spcPct val="20000"/>
        </a:spcBef>
        <a:buFont typeface="Arial" panose="020B0604020202020204" pitchFamily="34" charset="0"/>
        <a:buChar char="•"/>
        <a:defRPr sz="6400" kern="1200">
          <a:solidFill>
            <a:schemeClr val="tx1"/>
          </a:solidFill>
          <a:latin typeface="+mn-lt"/>
          <a:ea typeface="+mn-ea"/>
          <a:cs typeface="+mn-cs"/>
        </a:defRPr>
      </a:lvl7pPr>
      <a:lvl8pPr marL="10831309" indent="-722087" algn="l" defTabSz="2888349" rtl="0" eaLnBrk="1" latinLnBrk="0" hangingPunct="1">
        <a:spcBef>
          <a:spcPct val="20000"/>
        </a:spcBef>
        <a:buFont typeface="Arial" panose="020B0604020202020204" pitchFamily="34" charset="0"/>
        <a:buChar char="•"/>
        <a:defRPr sz="6400" kern="1200">
          <a:solidFill>
            <a:schemeClr val="tx1"/>
          </a:solidFill>
          <a:latin typeface="+mn-lt"/>
          <a:ea typeface="+mn-ea"/>
          <a:cs typeface="+mn-cs"/>
        </a:defRPr>
      </a:lvl8pPr>
      <a:lvl9pPr marL="12275482" indent="-722087" algn="l" defTabSz="2888349" rtl="0" eaLnBrk="1" latinLnBrk="0" hangingPunct="1">
        <a:spcBef>
          <a:spcPct val="20000"/>
        </a:spcBef>
        <a:buFont typeface="Arial" panose="020B0604020202020204" pitchFamily="34" charset="0"/>
        <a:buChar char="•"/>
        <a:defRPr sz="6400" kern="1200">
          <a:solidFill>
            <a:schemeClr val="tx1"/>
          </a:solidFill>
          <a:latin typeface="+mn-lt"/>
          <a:ea typeface="+mn-ea"/>
          <a:cs typeface="+mn-cs"/>
        </a:defRPr>
      </a:lvl9pPr>
    </p:bodyStyle>
    <p:otherStyle>
      <a:defPPr>
        <a:defRPr lang="es-ES"/>
      </a:defPPr>
      <a:lvl1pPr marL="0" algn="l" defTabSz="2888349" rtl="0" eaLnBrk="1" latinLnBrk="0" hangingPunct="1">
        <a:defRPr sz="5700" kern="1200">
          <a:solidFill>
            <a:schemeClr val="tx1"/>
          </a:solidFill>
          <a:latin typeface="+mn-lt"/>
          <a:ea typeface="+mn-ea"/>
          <a:cs typeface="+mn-cs"/>
        </a:defRPr>
      </a:lvl1pPr>
      <a:lvl2pPr marL="1444175" algn="l" defTabSz="2888349" rtl="0" eaLnBrk="1" latinLnBrk="0" hangingPunct="1">
        <a:defRPr sz="5700" kern="1200">
          <a:solidFill>
            <a:schemeClr val="tx1"/>
          </a:solidFill>
          <a:latin typeface="+mn-lt"/>
          <a:ea typeface="+mn-ea"/>
          <a:cs typeface="+mn-cs"/>
        </a:defRPr>
      </a:lvl2pPr>
      <a:lvl3pPr marL="2888349" algn="l" defTabSz="2888349" rtl="0" eaLnBrk="1" latinLnBrk="0" hangingPunct="1">
        <a:defRPr sz="5700" kern="1200">
          <a:solidFill>
            <a:schemeClr val="tx1"/>
          </a:solidFill>
          <a:latin typeface="+mn-lt"/>
          <a:ea typeface="+mn-ea"/>
          <a:cs typeface="+mn-cs"/>
        </a:defRPr>
      </a:lvl3pPr>
      <a:lvl4pPr marL="4332523" algn="l" defTabSz="2888349" rtl="0" eaLnBrk="1" latinLnBrk="0" hangingPunct="1">
        <a:defRPr sz="5700" kern="1200">
          <a:solidFill>
            <a:schemeClr val="tx1"/>
          </a:solidFill>
          <a:latin typeface="+mn-lt"/>
          <a:ea typeface="+mn-ea"/>
          <a:cs typeface="+mn-cs"/>
        </a:defRPr>
      </a:lvl4pPr>
      <a:lvl5pPr marL="5776697" algn="l" defTabSz="2888349" rtl="0" eaLnBrk="1" latinLnBrk="0" hangingPunct="1">
        <a:defRPr sz="5700" kern="1200">
          <a:solidFill>
            <a:schemeClr val="tx1"/>
          </a:solidFill>
          <a:latin typeface="+mn-lt"/>
          <a:ea typeface="+mn-ea"/>
          <a:cs typeface="+mn-cs"/>
        </a:defRPr>
      </a:lvl5pPr>
      <a:lvl6pPr marL="7220872" algn="l" defTabSz="2888349" rtl="0" eaLnBrk="1" latinLnBrk="0" hangingPunct="1">
        <a:defRPr sz="5700" kern="1200">
          <a:solidFill>
            <a:schemeClr val="tx1"/>
          </a:solidFill>
          <a:latin typeface="+mn-lt"/>
          <a:ea typeface="+mn-ea"/>
          <a:cs typeface="+mn-cs"/>
        </a:defRPr>
      </a:lvl6pPr>
      <a:lvl7pPr marL="8665047" algn="l" defTabSz="2888349" rtl="0" eaLnBrk="1" latinLnBrk="0" hangingPunct="1">
        <a:defRPr sz="5700" kern="1200">
          <a:solidFill>
            <a:schemeClr val="tx1"/>
          </a:solidFill>
          <a:latin typeface="+mn-lt"/>
          <a:ea typeface="+mn-ea"/>
          <a:cs typeface="+mn-cs"/>
        </a:defRPr>
      </a:lvl7pPr>
      <a:lvl8pPr marL="10109222" algn="l" defTabSz="2888349" rtl="0" eaLnBrk="1" latinLnBrk="0" hangingPunct="1">
        <a:defRPr sz="5700" kern="1200">
          <a:solidFill>
            <a:schemeClr val="tx1"/>
          </a:solidFill>
          <a:latin typeface="+mn-lt"/>
          <a:ea typeface="+mn-ea"/>
          <a:cs typeface="+mn-cs"/>
        </a:defRPr>
      </a:lvl8pPr>
      <a:lvl9pPr marL="11553395" algn="l" defTabSz="2888349" rtl="0" eaLnBrk="1" latinLnBrk="0" hangingPunct="1">
        <a:defRPr sz="5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18" Type="http://schemas.openxmlformats.org/officeDocument/2006/relationships/image" Target="../media/image16.png"/><Relationship Id="rId3" Type="http://schemas.openxmlformats.org/officeDocument/2006/relationships/image" Target="../media/image1.jp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24" Type="http://schemas.openxmlformats.org/officeDocument/2006/relationships/image" Target="../media/image22.jpeg"/><Relationship Id="rId5" Type="http://schemas.openxmlformats.org/officeDocument/2006/relationships/image" Target="../media/image3.jpeg"/><Relationship Id="rId15" Type="http://schemas.openxmlformats.org/officeDocument/2006/relationships/image" Target="../media/image13.emf"/><Relationship Id="rId23" Type="http://schemas.openxmlformats.org/officeDocument/2006/relationships/image" Target="../media/image21.png"/><Relationship Id="rId10" Type="http://schemas.openxmlformats.org/officeDocument/2006/relationships/image" Target="../media/image8.jpe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jpg"/><Relationship Id="rId22"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52066" y="4570412"/>
            <a:ext cx="17650923" cy="1831271"/>
          </a:xfrm>
          <a:prstGeom prst="rect">
            <a:avLst/>
          </a:prstGeom>
        </p:spPr>
        <p:txBody>
          <a:bodyPr wrap="square">
            <a:spAutoFit/>
          </a:bodyPr>
          <a:lstStyle/>
          <a:p>
            <a:pPr>
              <a:spcAft>
                <a:spcPts val="600"/>
              </a:spcAft>
            </a:pPr>
            <a:r>
              <a:rPr lang="es-ES" sz="1800" b="1" dirty="0">
                <a:latin typeface="Arial" panose="020B0604020202020204" pitchFamily="34" charset="0"/>
                <a:ea typeface="Times New Roman" panose="02020603050405020304" pitchFamily="18" charset="0"/>
                <a:cs typeface="Arial" panose="020B0604020202020204" pitchFamily="34" charset="0"/>
              </a:rPr>
              <a:t>INTRODUCCIÓN</a:t>
            </a:r>
            <a:endParaRPr lang="es-ES" sz="1800" dirty="0">
              <a:latin typeface="Arial" panose="020B0604020202020204" pitchFamily="34" charset="0"/>
              <a:ea typeface="Times New Roman" panose="02020603050405020304" pitchFamily="18" charset="0"/>
              <a:cs typeface="Arial" panose="020B0604020202020204" pitchFamily="34" charset="0"/>
            </a:endParaRPr>
          </a:p>
          <a:p>
            <a:pPr algn="just">
              <a:spcAft>
                <a:spcPts val="600"/>
              </a:spcAft>
            </a:pPr>
            <a:r>
              <a:rPr lang="es-ES" sz="1800" dirty="0">
                <a:latin typeface="Arial" panose="020B0604020202020204" pitchFamily="34" charset="0"/>
                <a:ea typeface="Times New Roman" panose="02020603050405020304" pitchFamily="18" charset="0"/>
                <a:cs typeface="Arial" panose="020B0604020202020204" pitchFamily="34" charset="0"/>
              </a:rPr>
              <a:t>El hormigón poroso es un tipo especial de hormigón caracterizado por una red de poros interconectados y una relación contenido de hueco/porosidad (h/</a:t>
            </a:r>
            <a:r>
              <a:rPr lang="es-ES" sz="1800" dirty="0" err="1">
                <a:latin typeface="Arial" panose="020B0604020202020204" pitchFamily="34" charset="0"/>
                <a:ea typeface="Times New Roman" panose="02020603050405020304" pitchFamily="18" charset="0"/>
                <a:cs typeface="Arial" panose="020B0604020202020204" pitchFamily="34" charset="0"/>
              </a:rPr>
              <a:t>pr</a:t>
            </a:r>
            <a:r>
              <a:rPr lang="es-ES" sz="1800" dirty="0">
                <a:latin typeface="Arial" panose="020B0604020202020204" pitchFamily="34" charset="0"/>
                <a:ea typeface="Times New Roman" panose="02020603050405020304" pitchFamily="18" charset="0"/>
                <a:cs typeface="Arial" panose="020B0604020202020204" pitchFamily="34" charset="0"/>
              </a:rPr>
              <a:t>) alta (15 a 35% por volumen). Aunque contiene los componentes del hormigón convencional: áridos, cemento, agua y, en su caso, aditivos, la utilización de una granulometría discontinua y con nula o escasa cantidad de árido fino, permite obtener estructura porosa que es muy permeable. Debido a esto presenta ventajas importantes para su utilización en pavimentos al aire libre, ya que permite una disminución de la escorrentía de aguas pluviales, limpieza del agua de lluvia a través de filtración y degradación microbiana, y menor potencial de deslizamiento sobre el pavimento</a:t>
            </a:r>
          </a:p>
        </p:txBody>
      </p:sp>
      <p:sp>
        <p:nvSpPr>
          <p:cNvPr id="3" name="Rectángulo 2"/>
          <p:cNvSpPr/>
          <p:nvPr/>
        </p:nvSpPr>
        <p:spPr>
          <a:xfrm>
            <a:off x="262902" y="6358909"/>
            <a:ext cx="17650924" cy="1831271"/>
          </a:xfrm>
          <a:prstGeom prst="rect">
            <a:avLst/>
          </a:prstGeom>
        </p:spPr>
        <p:txBody>
          <a:bodyPr wrap="square">
            <a:spAutoFit/>
          </a:bodyPr>
          <a:lstStyle/>
          <a:p>
            <a:pPr algn="just">
              <a:spcAft>
                <a:spcPts val="600"/>
              </a:spcAft>
            </a:pPr>
            <a:r>
              <a:rPr lang="fr-CH" sz="1800" b="1"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INTRODUCTION</a:t>
            </a:r>
            <a:endParaRPr lang="es-E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endParaRPr>
          </a:p>
          <a:p>
            <a:pPr algn="just">
              <a:spcAft>
                <a:spcPts val="600"/>
              </a:spcAft>
            </a:pP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Pervious concrete is a special type of concrete characterized by a network of interconnected pores and a high void / porosity content ratio   (h / </a:t>
            </a:r>
            <a:r>
              <a:rPr lang="en-US" sz="1800" dirty="0" err="1">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pr</a:t>
            </a: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(15 to 35% by volume).  Although it contains  the  components  of  conventional  concrete:  aggregates,  cement,  water and, where appropriate, additives, the use of a discontinuous </a:t>
            </a:r>
            <a:r>
              <a:rPr lang="en-US" sz="1800" dirty="0" err="1">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granulometry</a:t>
            </a: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and with little or no amount of fine aggregate, allows to obtain porous structure that is very permeable. Due to this it presents important advantages for its use in outdoor pavements, since it allows a decrease in the runoff of rainwater, cleaning of rainwater through filtration and microbial degradation, and lower potential of sliding on the pavement</a:t>
            </a:r>
            <a:endParaRPr lang="es-E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endParaRPr>
          </a:p>
        </p:txBody>
      </p:sp>
      <p:grpSp>
        <p:nvGrpSpPr>
          <p:cNvPr id="18" name="Grupo 17"/>
          <p:cNvGrpSpPr/>
          <p:nvPr/>
        </p:nvGrpSpPr>
        <p:grpSpPr>
          <a:xfrm>
            <a:off x="15346125" y="7715968"/>
            <a:ext cx="5833460" cy="2440481"/>
            <a:chOff x="2309446" y="1758462"/>
            <a:chExt cx="5833460" cy="2606642"/>
          </a:xfrm>
        </p:grpSpPr>
        <p:pic>
          <p:nvPicPr>
            <p:cNvPr id="19" name="Shape 231" descr="detalle.JPG"/>
            <p:cNvPicPr preferRelativeResize="0"/>
            <p:nvPr/>
          </p:nvPicPr>
          <p:blipFill rotWithShape="1">
            <a:blip r:embed="rId3">
              <a:alphaModFix/>
            </a:blip>
            <a:srcRect l="47073" t="11682" b="24901"/>
            <a:stretch/>
          </p:blipFill>
          <p:spPr>
            <a:xfrm>
              <a:off x="4595446" y="1758462"/>
              <a:ext cx="3547460" cy="2606642"/>
            </a:xfrm>
            <a:prstGeom prst="rect">
              <a:avLst/>
            </a:prstGeom>
            <a:noFill/>
            <a:ln>
              <a:noFill/>
            </a:ln>
          </p:spPr>
        </p:pic>
        <p:pic>
          <p:nvPicPr>
            <p:cNvPr id="20" name="Imagen 19"/>
            <p:cNvPicPr>
              <a:picLocks noChangeAspect="1"/>
            </p:cNvPicPr>
            <p:nvPr/>
          </p:nvPicPr>
          <p:blipFill rotWithShape="1">
            <a:blip r:embed="rId4"/>
            <a:srcRect l="53717" t="23001" r="9360" b="57701"/>
            <a:stretch/>
          </p:blipFill>
          <p:spPr>
            <a:xfrm>
              <a:off x="2309446" y="3429000"/>
              <a:ext cx="2286000" cy="794084"/>
            </a:xfrm>
            <a:prstGeom prst="rect">
              <a:avLst/>
            </a:prstGeom>
          </p:spPr>
        </p:pic>
        <p:pic>
          <p:nvPicPr>
            <p:cNvPr id="21" name="Picture 2" descr="rock abstracto madera textura piedra natural Guijarro suelo áspero Pared de piedra material gris escombros fondo grava Guijarros Fondo de piedra piso Resumen de la naturaleza"/>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63077"/>
            <a:stretch/>
          </p:blipFill>
          <p:spPr bwMode="auto">
            <a:xfrm>
              <a:off x="2309446" y="2954215"/>
              <a:ext cx="2286000" cy="47478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Resultado de imagen de zahorra artificial"/>
            <p:cNvPicPr>
              <a:picLocks noChangeAspect="1" noChangeArrowheads="1"/>
            </p:cNvPicPr>
            <p:nvPr/>
          </p:nvPicPr>
          <p:blipFill rotWithShape="1">
            <a:blip r:embed="rId6">
              <a:extLst>
                <a:ext uri="{28A0092B-C50C-407E-A947-70E740481C1C}">
                  <a14:useLocalDpi xmlns:a14="http://schemas.microsoft.com/office/drawing/2010/main" val="0"/>
                </a:ext>
              </a:extLst>
            </a:blip>
            <a:srcRect l="69191" t="67271" b="26096"/>
            <a:stretch/>
          </p:blipFill>
          <p:spPr bwMode="auto">
            <a:xfrm>
              <a:off x="2309446" y="2732294"/>
              <a:ext cx="2286000" cy="276726"/>
            </a:xfrm>
            <a:prstGeom prst="rect">
              <a:avLst/>
            </a:prstGeom>
            <a:noFill/>
            <a:extLst>
              <a:ext uri="{909E8E84-426E-40DD-AFC4-6F175D3DCCD1}">
                <a14:hiddenFill xmlns:a14="http://schemas.microsoft.com/office/drawing/2010/main">
                  <a:solidFill>
                    <a:srgbClr val="FFFFFF"/>
                  </a:solidFill>
                </a14:hiddenFill>
              </a:ext>
            </a:extLst>
          </p:spPr>
        </p:pic>
        <p:pic>
          <p:nvPicPr>
            <p:cNvPr id="23" name="Imagen 22"/>
            <p:cNvPicPr>
              <a:picLocks noChangeAspect="1"/>
            </p:cNvPicPr>
            <p:nvPr/>
          </p:nvPicPr>
          <p:blipFill rotWithShape="1">
            <a:blip r:embed="rId7"/>
            <a:srcRect l="47488" t="86381" r="-274" b="-412"/>
            <a:stretch/>
          </p:blipFill>
          <p:spPr>
            <a:xfrm>
              <a:off x="2309446" y="2344615"/>
              <a:ext cx="2286000" cy="403751"/>
            </a:xfrm>
            <a:prstGeom prst="rect">
              <a:avLst/>
            </a:prstGeom>
          </p:spPr>
        </p:pic>
        <p:pic>
          <p:nvPicPr>
            <p:cNvPr id="24" name="Picture 10" descr="Resultado de imagen de pervious concrete driveway"/>
            <p:cNvPicPr>
              <a:picLocks noChangeAspect="1" noChangeArrowheads="1"/>
            </p:cNvPicPr>
            <p:nvPr/>
          </p:nvPicPr>
          <p:blipFill rotWithShape="1">
            <a:blip r:embed="rId8">
              <a:extLst>
                <a:ext uri="{28A0092B-C50C-407E-A947-70E740481C1C}">
                  <a14:useLocalDpi xmlns:a14="http://schemas.microsoft.com/office/drawing/2010/main" val="0"/>
                </a:ext>
              </a:extLst>
            </a:blip>
            <a:srcRect t="63573" b="23556"/>
            <a:stretch/>
          </p:blipFill>
          <p:spPr bwMode="auto">
            <a:xfrm>
              <a:off x="2309446" y="2039815"/>
              <a:ext cx="2286000" cy="294230"/>
            </a:xfrm>
            <a:prstGeom prst="rect">
              <a:avLst/>
            </a:prstGeom>
            <a:noFill/>
            <a:extLst>
              <a:ext uri="{909E8E84-426E-40DD-AFC4-6F175D3DCCD1}">
                <a14:hiddenFill xmlns:a14="http://schemas.microsoft.com/office/drawing/2010/main">
                  <a:solidFill>
                    <a:srgbClr val="FFFFFF"/>
                  </a:solidFill>
                </a14:hiddenFill>
              </a:ext>
            </a:extLst>
          </p:spPr>
        </p:pic>
      </p:grpSp>
      <p:pic>
        <p:nvPicPr>
          <p:cNvPr id="1026" name="Picture 2" descr="Imagen relacionad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962909" y="4653604"/>
            <a:ext cx="3171825" cy="2743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162367" y="25273032"/>
            <a:ext cx="10261311" cy="4878259"/>
          </a:xfrm>
          <a:prstGeom prst="rect">
            <a:avLst/>
          </a:prstGeom>
        </p:spPr>
        <p:txBody>
          <a:bodyPr wrap="square">
            <a:spAutoFit/>
          </a:bodyPr>
          <a:lstStyle/>
          <a:p>
            <a:pPr algn="just">
              <a:spcAft>
                <a:spcPts val="600"/>
              </a:spcAft>
            </a:pPr>
            <a:r>
              <a:rPr lang="es-ES" sz="1800" b="1" dirty="0">
                <a:latin typeface="Arial" panose="020B0604020202020204" pitchFamily="34" charset="0"/>
                <a:ea typeface="Times New Roman" panose="02020603050405020304" pitchFamily="18" charset="0"/>
                <a:cs typeface="Arial" panose="020B0604020202020204" pitchFamily="34" charset="0"/>
              </a:rPr>
              <a:t>Conclusiones</a:t>
            </a:r>
            <a:endParaRPr lang="es-ES" sz="18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Aft>
                <a:spcPts val="0"/>
              </a:spcAft>
              <a:buSzPts val="1000"/>
              <a:buFont typeface="Symbol" panose="05050102010706020507" pitchFamily="18" charset="2"/>
              <a:buChar char=""/>
            </a:pPr>
            <a:r>
              <a:rPr lang="es-ES" sz="1800" dirty="0">
                <a:latin typeface="Arial" panose="020B0604020202020204" pitchFamily="34" charset="0"/>
                <a:ea typeface="Times New Roman" panose="02020603050405020304" pitchFamily="18" charset="0"/>
                <a:cs typeface="Arial" panose="020B0604020202020204" pitchFamily="34" charset="0"/>
              </a:rPr>
              <a:t>El asiento nulo y la presencia o no de arena no condicionan la cohesión de la masa ya que en todos los casos la forma de asiento ha sido correcta.</a:t>
            </a:r>
          </a:p>
          <a:p>
            <a:pPr marL="342900" lvl="0" indent="-342900" algn="just">
              <a:spcAft>
                <a:spcPts val="0"/>
              </a:spcAft>
              <a:buSzPts val="1000"/>
              <a:buFont typeface="Symbol" panose="05050102010706020507" pitchFamily="18" charset="2"/>
              <a:buChar char=""/>
            </a:pPr>
            <a:r>
              <a:rPr lang="es-ES" sz="1800" dirty="0">
                <a:latin typeface="Arial" panose="020B0604020202020204" pitchFamily="34" charset="0"/>
                <a:ea typeface="Times New Roman" panose="02020603050405020304" pitchFamily="18" charset="0"/>
                <a:cs typeface="Arial" panose="020B0604020202020204" pitchFamily="34" charset="0"/>
              </a:rPr>
              <a:t>Paro el rango de relaciones a/c de los hormigones porosos es preferible utilizar un valor de ésta tan alto como sea posible para las condiciones de aplicación y uso.</a:t>
            </a:r>
          </a:p>
          <a:p>
            <a:pPr marL="342900" lvl="0" indent="-342900" algn="just">
              <a:spcAft>
                <a:spcPts val="0"/>
              </a:spcAft>
              <a:buSzPts val="1000"/>
              <a:buFont typeface="Symbol" panose="05050102010706020507" pitchFamily="18" charset="2"/>
              <a:buChar char=""/>
            </a:pPr>
            <a:r>
              <a:rPr lang="es-ES" sz="1800" dirty="0">
                <a:latin typeface="Arial" panose="020B0604020202020204" pitchFamily="34" charset="0"/>
                <a:ea typeface="Times New Roman" panose="02020603050405020304" pitchFamily="18" charset="0"/>
                <a:cs typeface="Arial" panose="020B0604020202020204" pitchFamily="34" charset="0"/>
              </a:rPr>
              <a:t>Cuanto mayor sea el grado de compactación, mayor será resistencia del hormigón poroso y menor su permeabilidad.</a:t>
            </a:r>
          </a:p>
          <a:p>
            <a:pPr marL="342900" lvl="0" indent="-342900" algn="just">
              <a:spcAft>
                <a:spcPts val="0"/>
              </a:spcAft>
              <a:buSzPts val="1000"/>
              <a:buFont typeface="Symbol" panose="05050102010706020507" pitchFamily="18" charset="2"/>
              <a:buChar char=""/>
            </a:pPr>
            <a:r>
              <a:rPr lang="es-ES" sz="1800" dirty="0">
                <a:latin typeface="Arial" panose="020B0604020202020204" pitchFamily="34" charset="0"/>
                <a:ea typeface="Times New Roman" panose="02020603050405020304" pitchFamily="18" charset="0"/>
                <a:cs typeface="Arial" panose="020B0604020202020204" pitchFamily="34" charset="0"/>
              </a:rPr>
              <a:t>A una mayor densidad de un hormigón poroso, disminuye la permeabilidad y aumenta su resistencia.</a:t>
            </a:r>
          </a:p>
          <a:p>
            <a:pPr marL="342900" lvl="0" indent="-342900" algn="just">
              <a:spcAft>
                <a:spcPts val="0"/>
              </a:spcAft>
              <a:buSzPts val="1000"/>
              <a:buFont typeface="Symbol" panose="05050102010706020507" pitchFamily="18" charset="2"/>
              <a:buChar char=""/>
            </a:pPr>
            <a:r>
              <a:rPr lang="es-ES" sz="1800" dirty="0">
                <a:latin typeface="Arial" panose="020B0604020202020204" pitchFamily="34" charset="0"/>
                <a:ea typeface="Times New Roman" panose="02020603050405020304" pitchFamily="18" charset="0"/>
                <a:cs typeface="Arial" panose="020B0604020202020204" pitchFamily="34" charset="0"/>
              </a:rPr>
              <a:t>La cantidad de aditivo </a:t>
            </a:r>
            <a:r>
              <a:rPr lang="es-ES" sz="1800" dirty="0" err="1">
                <a:latin typeface="Arial" panose="020B0604020202020204" pitchFamily="34" charset="0"/>
                <a:ea typeface="Times New Roman" panose="02020603050405020304" pitchFamily="18" charset="0"/>
                <a:cs typeface="Arial" panose="020B0604020202020204" pitchFamily="34" charset="0"/>
              </a:rPr>
              <a:t>superplastificante</a:t>
            </a:r>
            <a:r>
              <a:rPr lang="es-ES" sz="1800" dirty="0">
                <a:latin typeface="Arial" panose="020B0604020202020204" pitchFamily="34" charset="0"/>
                <a:ea typeface="Times New Roman" panose="02020603050405020304" pitchFamily="18" charset="0"/>
                <a:cs typeface="Arial" panose="020B0604020202020204" pitchFamily="34" charset="0"/>
              </a:rPr>
              <a:t> influye en la formación de la estructura porosa.</a:t>
            </a:r>
          </a:p>
          <a:p>
            <a:pPr marL="342900" lvl="0" indent="-342900" algn="just">
              <a:spcAft>
                <a:spcPts val="0"/>
              </a:spcAft>
              <a:buSzPts val="1000"/>
              <a:buFont typeface="Symbol" panose="05050102010706020507" pitchFamily="18" charset="2"/>
              <a:buChar char=""/>
            </a:pPr>
            <a:r>
              <a:rPr lang="es-ES" sz="1800" dirty="0">
                <a:latin typeface="Arial" panose="020B0604020202020204" pitchFamily="34" charset="0"/>
                <a:ea typeface="Times New Roman" panose="02020603050405020304" pitchFamily="18" charset="0"/>
                <a:cs typeface="Arial" panose="020B0604020202020204" pitchFamily="34" charset="0"/>
              </a:rPr>
              <a:t>Con las dosificaciones utilizadas, el hormigón estudiado es apto para su aplicación como pavimento ligero en clima frío con ambiente no salino</a:t>
            </a:r>
          </a:p>
          <a:p>
            <a:pPr marL="342900" lvl="0" indent="-342900" algn="just">
              <a:spcAft>
                <a:spcPts val="0"/>
              </a:spcAft>
              <a:buSzPts val="1000"/>
              <a:buFont typeface="Symbol" panose="05050102010706020507" pitchFamily="18" charset="2"/>
              <a:buChar char=""/>
            </a:pPr>
            <a:r>
              <a:rPr lang="es-ES" sz="1800" dirty="0">
                <a:latin typeface="Arial" panose="020B0604020202020204" pitchFamily="34" charset="0"/>
                <a:ea typeface="Times New Roman" panose="02020603050405020304" pitchFamily="18" charset="0"/>
                <a:cs typeface="Arial" panose="020B0604020202020204" pitchFamily="34" charset="0"/>
              </a:rPr>
              <a:t>El hormigón poroso en climas fríos con ambiente salino experimenta una gran pérdida de masa superficial.</a:t>
            </a:r>
          </a:p>
          <a:p>
            <a:pPr marL="342900" lvl="0" indent="-342900" algn="just">
              <a:spcAft>
                <a:spcPts val="0"/>
              </a:spcAft>
              <a:buSzPts val="1000"/>
              <a:buFont typeface="Symbol" panose="05050102010706020507" pitchFamily="18" charset="2"/>
              <a:buChar char=""/>
            </a:pPr>
            <a:r>
              <a:rPr lang="es-ES" sz="1800" dirty="0">
                <a:latin typeface="Arial" panose="020B0604020202020204" pitchFamily="34" charset="0"/>
                <a:ea typeface="Times New Roman" panose="02020603050405020304" pitchFamily="18" charset="0"/>
                <a:cs typeface="Arial" panose="020B0604020202020204" pitchFamily="34" charset="0"/>
              </a:rPr>
              <a:t>Tras someter a las probetas a 28 ciclos de hielo-deshielo, no se ven modificadas sus propiedades mecánicas en medio de congelación neutro.</a:t>
            </a:r>
          </a:p>
          <a:p>
            <a:pPr algn="just">
              <a:spcAft>
                <a:spcPts val="0"/>
              </a:spcAft>
            </a:pPr>
            <a:r>
              <a:rPr lang="es-ES" sz="1800" b="1" dirty="0">
                <a:latin typeface="Times New Roman" panose="02020603050405020304" pitchFamily="18" charset="0"/>
                <a:ea typeface="Times New Roman" panose="02020603050405020304" pitchFamily="18" charset="0"/>
              </a:rPr>
              <a:t> </a:t>
            </a:r>
            <a:endParaRPr lang="es-ES" sz="1800" dirty="0">
              <a:effectLst/>
              <a:latin typeface="Times New Roman" panose="02020603050405020304" pitchFamily="18" charset="0"/>
              <a:ea typeface="Times New Roman" panose="02020603050405020304" pitchFamily="18" charset="0"/>
            </a:endParaRPr>
          </a:p>
        </p:txBody>
      </p:sp>
      <p:sp>
        <p:nvSpPr>
          <p:cNvPr id="5" name="Rectángulo 4"/>
          <p:cNvSpPr/>
          <p:nvPr/>
        </p:nvSpPr>
        <p:spPr>
          <a:xfrm>
            <a:off x="10603702" y="25273032"/>
            <a:ext cx="10351322" cy="4324261"/>
          </a:xfrm>
          <a:prstGeom prst="rect">
            <a:avLst/>
          </a:prstGeom>
        </p:spPr>
        <p:txBody>
          <a:bodyPr wrap="square">
            <a:spAutoFit/>
          </a:bodyPr>
          <a:lstStyle/>
          <a:p>
            <a:pPr algn="just">
              <a:spcAft>
                <a:spcPts val="600"/>
              </a:spcAft>
            </a:pPr>
            <a:r>
              <a:rPr lang="en-US" sz="1800" b="1"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Conclusions</a:t>
            </a:r>
          </a:p>
          <a:p>
            <a:pPr marL="342900" indent="-342900" algn="just">
              <a:buSzPts val="1000"/>
              <a:buFont typeface="Symbol" panose="05050102010706020507" pitchFamily="18" charset="2"/>
              <a:buChar char=""/>
            </a:pP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The slump zero and the presence or absence of sand do not condition the cohesion of the mass since in all cases the slump form has been correct.</a:t>
            </a:r>
          </a:p>
          <a:p>
            <a:pPr marL="342900" indent="-342900" algn="just">
              <a:buSzPts val="1000"/>
              <a:buFont typeface="Symbol" panose="05050102010706020507" pitchFamily="18" charset="2"/>
              <a:buChar char=""/>
            </a:pP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For the range of a / c ratios of porous concretes, it is preferable to use a value as high as possible for the conditions of application and use.</a:t>
            </a:r>
          </a:p>
          <a:p>
            <a:pPr marL="342900" indent="-342900" algn="just">
              <a:buSzPts val="1000"/>
              <a:buFont typeface="Symbol" panose="05050102010706020507" pitchFamily="18" charset="2"/>
              <a:buChar char=""/>
            </a:pP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The greater the degree of compaction, the greater the resistance of the porous concrete and the lower its permeability.</a:t>
            </a:r>
          </a:p>
          <a:p>
            <a:pPr marL="342900" indent="-342900" algn="just">
              <a:buSzPts val="1000"/>
              <a:buFont typeface="Symbol" panose="05050102010706020507" pitchFamily="18" charset="2"/>
              <a:buChar char=""/>
            </a:pP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At a higher density of a porous concrete, the permeability decreases and its strength increases.</a:t>
            </a:r>
          </a:p>
          <a:p>
            <a:pPr marL="342900" indent="-342900" algn="just">
              <a:buSzPts val="1000"/>
              <a:buFont typeface="Symbol" panose="05050102010706020507" pitchFamily="18" charset="2"/>
              <a:buChar char=""/>
            </a:pP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The amount of superplasticizer additive influences the formation of the porous structure.</a:t>
            </a:r>
          </a:p>
          <a:p>
            <a:pPr marL="342900" indent="-342900" algn="just">
              <a:buSzPts val="1000"/>
              <a:buFont typeface="Symbol" panose="05050102010706020507" pitchFamily="18" charset="2"/>
              <a:buChar char=""/>
            </a:pP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With the mix design used, the concrete studied is suitable for application as a lightweight pavement in cold weather with non-saline environment</a:t>
            </a:r>
          </a:p>
          <a:p>
            <a:pPr marL="342900" indent="-342900" algn="just">
              <a:buSzPts val="1000"/>
              <a:buFont typeface="Symbol" panose="05050102010706020507" pitchFamily="18" charset="2"/>
              <a:buChar char=""/>
            </a:pP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Pervious concrete in cold climates with saline environment experiences a great loss of surface mass.</a:t>
            </a:r>
          </a:p>
          <a:p>
            <a:pPr marL="342900" indent="-342900" algn="just">
              <a:buSzPts val="1000"/>
              <a:buFont typeface="Symbol" panose="05050102010706020507" pitchFamily="18" charset="2"/>
              <a:buChar char=""/>
            </a:pP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After subjecting the samples to 28 freeze-thaw cycles, their mechanical properties are not modified in a neutral freezing medium</a:t>
            </a:r>
          </a:p>
        </p:txBody>
      </p:sp>
      <p:graphicFrame>
        <p:nvGraphicFramePr>
          <p:cNvPr id="6" name="Tabla 5"/>
          <p:cNvGraphicFramePr>
            <a:graphicFrameLocks noGrp="1"/>
          </p:cNvGraphicFramePr>
          <p:nvPr>
            <p:extLst>
              <p:ext uri="{D42A27DB-BD31-4B8C-83A1-F6EECF244321}">
                <p14:modId xmlns:p14="http://schemas.microsoft.com/office/powerpoint/2010/main" val="204923791"/>
              </p:ext>
            </p:extLst>
          </p:nvPr>
        </p:nvGraphicFramePr>
        <p:xfrm>
          <a:off x="15362761" y="14012684"/>
          <a:ext cx="2710950" cy="640080"/>
        </p:xfrm>
        <a:graphic>
          <a:graphicData uri="http://schemas.openxmlformats.org/drawingml/2006/table">
            <a:tbl>
              <a:tblPr firstRow="1" firstCol="1" bandRow="1"/>
              <a:tblGrid>
                <a:gridCol w="2710950">
                  <a:extLst>
                    <a:ext uri="{9D8B030D-6E8A-4147-A177-3AD203B41FA5}">
                      <a16:colId xmlns:a16="http://schemas.microsoft.com/office/drawing/2014/main" val="2547227123"/>
                    </a:ext>
                  </a:extLst>
                </a:gridCol>
              </a:tblGrid>
              <a:tr h="194387">
                <a:tc>
                  <a:txBody>
                    <a:bodyPr/>
                    <a:lstStyle/>
                    <a:p>
                      <a:pPr algn="ctr">
                        <a:spcAft>
                          <a:spcPts val="600"/>
                        </a:spcAft>
                      </a:pP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val="637876718"/>
                  </a:ext>
                </a:extLst>
              </a:tr>
              <a:tr h="0">
                <a:tc>
                  <a:txBody>
                    <a:bodyPr/>
                    <a:lstStyle/>
                    <a:p>
                      <a:pPr algn="ctr">
                        <a:spcAft>
                          <a:spcPts val="600"/>
                        </a:spcAft>
                      </a:pPr>
                      <a:r>
                        <a:rPr lang="es-ES" sz="1400" dirty="0">
                          <a:effectLst/>
                          <a:latin typeface="Arial" panose="020B0604020202020204" pitchFamily="34" charset="0"/>
                          <a:ea typeface="Times New Roman" panose="02020603050405020304" pitchFamily="18" charset="0"/>
                          <a:cs typeface="Arial" panose="020B0604020202020204" pitchFamily="34" charset="0"/>
                        </a:rPr>
                        <a:t>Imagen 3. Ensayo de consistencia</a:t>
                      </a:r>
                      <a:br>
                        <a:rPr lang="es-ES" sz="1400" dirty="0">
                          <a:effectLst/>
                          <a:latin typeface="Arial" panose="020B0604020202020204" pitchFamily="34" charset="0"/>
                          <a:ea typeface="Times New Roman" panose="02020603050405020304" pitchFamily="18" charset="0"/>
                          <a:cs typeface="Arial" panose="020B0604020202020204" pitchFamily="34" charset="0"/>
                        </a:rPr>
                      </a:br>
                      <a:r>
                        <a:rPr lang="es-ES" sz="1400" dirty="0" err="1">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Image</a:t>
                      </a:r>
                      <a:r>
                        <a:rPr lang="es-ES" sz="1400" dirty="0">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 3. </a:t>
                      </a:r>
                      <a:r>
                        <a:rPr lang="es-ES" sz="1400" dirty="0" err="1">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Slump</a:t>
                      </a:r>
                      <a:r>
                        <a:rPr lang="es-ES" sz="1400" dirty="0">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 Test</a:t>
                      </a:r>
                    </a:p>
                  </a:txBody>
                  <a:tcPr marL="0" marR="0" marT="0" marB="0">
                    <a:lnL>
                      <a:noFill/>
                    </a:lnL>
                    <a:lnR>
                      <a:noFill/>
                    </a:lnR>
                    <a:lnT>
                      <a:noFill/>
                    </a:lnT>
                    <a:lnB>
                      <a:noFill/>
                    </a:lnB>
                  </a:tcPr>
                </a:tc>
                <a:extLst>
                  <a:ext uri="{0D108BD9-81ED-4DB2-BD59-A6C34878D82A}">
                    <a16:rowId xmlns:a16="http://schemas.microsoft.com/office/drawing/2014/main" val="2513996772"/>
                  </a:ext>
                </a:extLst>
              </a:tr>
            </a:tbl>
          </a:graphicData>
        </a:graphic>
      </p:graphicFrame>
      <p:sp>
        <p:nvSpPr>
          <p:cNvPr id="11" name="Rectangle 2"/>
          <p:cNvSpPr>
            <a:spLocks noChangeArrowheads="1"/>
          </p:cNvSpPr>
          <p:nvPr/>
        </p:nvSpPr>
        <p:spPr bwMode="auto">
          <a:xfrm>
            <a:off x="135336" y="18605901"/>
            <a:ext cx="786445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s-ES" sz="1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RESULTADOS / </a:t>
            </a:r>
            <a:r>
              <a:rPr kumimoji="0" lang="en-US" altLang="es-ES" sz="1800" b="1" i="0" u="none" strike="noStrike" cap="none" normalizeH="0" baseline="0" dirty="0">
                <a:ln>
                  <a:noFill/>
                </a:ln>
                <a:solidFill>
                  <a:schemeClr val="tx2">
                    <a:lumMod val="60000"/>
                    <a:lumOff val="40000"/>
                  </a:schemeClr>
                </a:solidFill>
                <a:effectLst/>
                <a:latin typeface="Arial" panose="020B0604020202020204" pitchFamily="34" charset="0"/>
                <a:ea typeface="Times New Roman" panose="02020603050405020304" pitchFamily="18" charset="0"/>
              </a:rPr>
              <a:t>RESULTS</a:t>
            </a:r>
          </a:p>
          <a:p>
            <a:pPr lvl="0" defTabSz="914400" eaLnBrk="0" fontAlgn="base" hangingPunct="0">
              <a:spcBef>
                <a:spcPct val="0"/>
              </a:spcBef>
              <a:spcAft>
                <a:spcPct val="0"/>
              </a:spcAft>
            </a:pPr>
            <a:r>
              <a:rPr lang="es-ES" altLang="es-ES" sz="1800" b="1" dirty="0">
                <a:latin typeface="Arial" panose="020B0604020202020204" pitchFamily="34" charset="0"/>
                <a:ea typeface="Times New Roman" panose="02020603050405020304" pitchFamily="18" charset="0"/>
              </a:rPr>
              <a:t>Ensayo de consistencia / </a:t>
            </a:r>
            <a:r>
              <a:rPr lang="es-ES" altLang="es-ES" sz="1800" b="1" dirty="0" err="1">
                <a:solidFill>
                  <a:schemeClr val="tx2">
                    <a:lumMod val="60000"/>
                    <a:lumOff val="40000"/>
                  </a:schemeClr>
                </a:solidFill>
                <a:latin typeface="Arial" panose="020B0604020202020204" pitchFamily="34" charset="0"/>
                <a:ea typeface="Times New Roman" panose="02020603050405020304" pitchFamily="18" charset="0"/>
              </a:rPr>
              <a:t>Slump</a:t>
            </a:r>
            <a:r>
              <a:rPr lang="es-ES" altLang="es-ES" sz="1800" b="1" dirty="0">
                <a:solidFill>
                  <a:schemeClr val="tx2">
                    <a:lumMod val="60000"/>
                    <a:lumOff val="40000"/>
                  </a:schemeClr>
                </a:solidFill>
                <a:latin typeface="Arial" panose="020B0604020202020204" pitchFamily="34" charset="0"/>
                <a:ea typeface="Times New Roman" panose="02020603050405020304" pitchFamily="18" charset="0"/>
              </a:rPr>
              <a:t> Test</a:t>
            </a:r>
            <a:endParaRPr lang="es-ES" altLang="es-ES" sz="1800" dirty="0">
              <a:solidFill>
                <a:schemeClr val="tx2">
                  <a:lumMod val="60000"/>
                  <a:lumOff val="40000"/>
                </a:schemeClr>
              </a:solidFill>
              <a:latin typeface="Arial" panose="020B0604020202020204" pitchFamily="34" charset="0"/>
            </a:endParaRPr>
          </a:p>
          <a:p>
            <a:pPr lvl="0" defTabSz="914400" eaLnBrk="0" fontAlgn="base" hangingPunct="0">
              <a:spcBef>
                <a:spcPct val="0"/>
              </a:spcBef>
              <a:spcAft>
                <a:spcPct val="0"/>
              </a:spcAft>
            </a:pPr>
            <a:r>
              <a:rPr lang="es-ES" altLang="es-ES" sz="1800" dirty="0">
                <a:latin typeface="Arial" panose="020B0604020202020204" pitchFamily="34" charset="0"/>
                <a:ea typeface="Times New Roman" panose="02020603050405020304" pitchFamily="18" charset="0"/>
              </a:rPr>
              <a:t>Asiento cero, deformación prácticamente nula y sin pérdida de cohesión</a:t>
            </a:r>
            <a:endParaRPr lang="es-ES_tradnl" altLang="es-ES" sz="1800" dirty="0">
              <a:latin typeface="Arial" panose="020B0604020202020204" pitchFamily="34" charset="0"/>
              <a:ea typeface="Calibri" panose="020F0502020204030204" pitchFamily="34" charset="0"/>
              <a:cs typeface="Times New Roman" panose="02020603050405020304" pitchFamily="18" charset="0"/>
            </a:endParaRPr>
          </a:p>
        </p:txBody>
      </p:sp>
      <p:pic>
        <p:nvPicPr>
          <p:cNvPr id="1025" name="55 Imagen" descr="IMG_20140508_095212.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85379" y="11971655"/>
            <a:ext cx="2884516" cy="216131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24" name="Tabla 1023"/>
          <p:cNvGraphicFramePr>
            <a:graphicFrameLocks noGrp="1"/>
          </p:cNvGraphicFramePr>
          <p:nvPr>
            <p:extLst>
              <p:ext uri="{D42A27DB-BD31-4B8C-83A1-F6EECF244321}">
                <p14:modId xmlns:p14="http://schemas.microsoft.com/office/powerpoint/2010/main" val="315774639"/>
              </p:ext>
            </p:extLst>
          </p:nvPr>
        </p:nvGraphicFramePr>
        <p:xfrm>
          <a:off x="230091" y="23033564"/>
          <a:ext cx="12267767" cy="2154428"/>
        </p:xfrm>
        <a:graphic>
          <a:graphicData uri="http://schemas.openxmlformats.org/drawingml/2006/table">
            <a:tbl>
              <a:tblPr firstRow="1" firstCol="1" bandRow="1">
                <a:tableStyleId>{5C22544A-7EE6-4342-B048-85BDC9FD1C3A}</a:tableStyleId>
              </a:tblPr>
              <a:tblGrid>
                <a:gridCol w="958596">
                  <a:extLst>
                    <a:ext uri="{9D8B030D-6E8A-4147-A177-3AD203B41FA5}">
                      <a16:colId xmlns:a16="http://schemas.microsoft.com/office/drawing/2014/main" val="1150722144"/>
                    </a:ext>
                  </a:extLst>
                </a:gridCol>
                <a:gridCol w="900115">
                  <a:extLst>
                    <a:ext uri="{9D8B030D-6E8A-4147-A177-3AD203B41FA5}">
                      <a16:colId xmlns:a16="http://schemas.microsoft.com/office/drawing/2014/main" val="144749531"/>
                    </a:ext>
                  </a:extLst>
                </a:gridCol>
                <a:gridCol w="1196692">
                  <a:extLst>
                    <a:ext uri="{9D8B030D-6E8A-4147-A177-3AD203B41FA5}">
                      <a16:colId xmlns:a16="http://schemas.microsoft.com/office/drawing/2014/main" val="3408391337"/>
                    </a:ext>
                  </a:extLst>
                </a:gridCol>
                <a:gridCol w="462118">
                  <a:extLst>
                    <a:ext uri="{9D8B030D-6E8A-4147-A177-3AD203B41FA5}">
                      <a16:colId xmlns:a16="http://schemas.microsoft.com/office/drawing/2014/main" val="1303016255"/>
                    </a:ext>
                  </a:extLst>
                </a:gridCol>
                <a:gridCol w="966787">
                  <a:extLst>
                    <a:ext uri="{9D8B030D-6E8A-4147-A177-3AD203B41FA5}">
                      <a16:colId xmlns:a16="http://schemas.microsoft.com/office/drawing/2014/main" val="1179888444"/>
                    </a:ext>
                  </a:extLst>
                </a:gridCol>
                <a:gridCol w="905548">
                  <a:extLst>
                    <a:ext uri="{9D8B030D-6E8A-4147-A177-3AD203B41FA5}">
                      <a16:colId xmlns:a16="http://schemas.microsoft.com/office/drawing/2014/main" val="3650237236"/>
                    </a:ext>
                  </a:extLst>
                </a:gridCol>
                <a:gridCol w="1247577">
                  <a:extLst>
                    <a:ext uri="{9D8B030D-6E8A-4147-A177-3AD203B41FA5}">
                      <a16:colId xmlns:a16="http://schemas.microsoft.com/office/drawing/2014/main" val="3507864336"/>
                    </a:ext>
                  </a:extLst>
                </a:gridCol>
                <a:gridCol w="728134">
                  <a:extLst>
                    <a:ext uri="{9D8B030D-6E8A-4147-A177-3AD203B41FA5}">
                      <a16:colId xmlns:a16="http://schemas.microsoft.com/office/drawing/2014/main" val="3996559340"/>
                    </a:ext>
                  </a:extLst>
                </a:gridCol>
                <a:gridCol w="1007533">
                  <a:extLst>
                    <a:ext uri="{9D8B030D-6E8A-4147-A177-3AD203B41FA5}">
                      <a16:colId xmlns:a16="http://schemas.microsoft.com/office/drawing/2014/main" val="2834675805"/>
                    </a:ext>
                  </a:extLst>
                </a:gridCol>
                <a:gridCol w="977262">
                  <a:extLst>
                    <a:ext uri="{9D8B030D-6E8A-4147-A177-3AD203B41FA5}">
                      <a16:colId xmlns:a16="http://schemas.microsoft.com/office/drawing/2014/main" val="1599906484"/>
                    </a:ext>
                  </a:extLst>
                </a:gridCol>
                <a:gridCol w="1260161">
                  <a:extLst>
                    <a:ext uri="{9D8B030D-6E8A-4147-A177-3AD203B41FA5}">
                      <a16:colId xmlns:a16="http://schemas.microsoft.com/office/drawing/2014/main" val="4113139051"/>
                    </a:ext>
                  </a:extLst>
                </a:gridCol>
                <a:gridCol w="720092">
                  <a:extLst>
                    <a:ext uri="{9D8B030D-6E8A-4147-A177-3AD203B41FA5}">
                      <a16:colId xmlns:a16="http://schemas.microsoft.com/office/drawing/2014/main" val="1050781931"/>
                    </a:ext>
                  </a:extLst>
                </a:gridCol>
                <a:gridCol w="937152">
                  <a:extLst>
                    <a:ext uri="{9D8B030D-6E8A-4147-A177-3AD203B41FA5}">
                      <a16:colId xmlns:a16="http://schemas.microsoft.com/office/drawing/2014/main" val="1909685858"/>
                    </a:ext>
                  </a:extLst>
                </a:gridCol>
              </a:tblGrid>
              <a:tr h="144145">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Edad / </a:t>
                      </a:r>
                      <a:r>
                        <a:rPr lang="es-ES" sz="1400" dirty="0" err="1">
                          <a:effectLst/>
                          <a:latin typeface="Arial" panose="020B0604020202020204" pitchFamily="34" charset="0"/>
                          <a:cs typeface="Arial" panose="020B0604020202020204" pitchFamily="34" charset="0"/>
                        </a:rPr>
                        <a:t>Age</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gridSpan="4">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7 días / </a:t>
                      </a:r>
                      <a:r>
                        <a:rPr lang="es-ES" sz="1400" dirty="0" err="1">
                          <a:effectLst/>
                          <a:latin typeface="Arial" panose="020B0604020202020204" pitchFamily="34" charset="0"/>
                          <a:cs typeface="Arial" panose="020B0604020202020204" pitchFamily="34" charset="0"/>
                        </a:rPr>
                        <a:t>days</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28 días / </a:t>
                      </a:r>
                      <a:r>
                        <a:rPr lang="es-ES" sz="1400" dirty="0" err="1">
                          <a:effectLst/>
                          <a:latin typeface="Arial" panose="020B0604020202020204" pitchFamily="34" charset="0"/>
                          <a:cs typeface="Arial" panose="020B0604020202020204" pitchFamily="34" charset="0"/>
                        </a:rPr>
                        <a:t>days</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60 días / </a:t>
                      </a:r>
                      <a:r>
                        <a:rPr lang="es-ES" sz="1400" dirty="0" err="1">
                          <a:effectLst/>
                          <a:latin typeface="Arial" panose="020B0604020202020204" pitchFamily="34" charset="0"/>
                          <a:cs typeface="Arial" panose="020B0604020202020204" pitchFamily="34" charset="0"/>
                        </a:rPr>
                        <a:t>days</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2524234970"/>
                  </a:ext>
                </a:extLst>
              </a:tr>
              <a:tr h="215900">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Ensayo</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gridSpan="2">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Compresión/</a:t>
                      </a:r>
                      <a:r>
                        <a:rPr lang="es-ES" sz="1400" dirty="0" err="1">
                          <a:solidFill>
                            <a:schemeClr val="tx2">
                              <a:lumMod val="60000"/>
                              <a:lumOff val="40000"/>
                            </a:schemeClr>
                          </a:solidFill>
                          <a:effectLst/>
                          <a:latin typeface="Arial" panose="020B0604020202020204" pitchFamily="34" charset="0"/>
                          <a:cs typeface="Arial" panose="020B0604020202020204" pitchFamily="34" charset="0"/>
                        </a:rPr>
                        <a:t>Compression</a:t>
                      </a:r>
                      <a:endParaRPr lang="es-ES" sz="1400" dirty="0">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hMerge="1">
                  <a:txBody>
                    <a:bodyPr/>
                    <a:lstStyle/>
                    <a:p>
                      <a:endParaRPr lang="es-ES"/>
                    </a:p>
                  </a:txBody>
                  <a:tcPr/>
                </a:tc>
                <a:tc gridSpan="2">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Flexión/</a:t>
                      </a:r>
                      <a:r>
                        <a:rPr lang="es-ES" sz="1400" kern="1200" dirty="0" err="1">
                          <a:solidFill>
                            <a:schemeClr val="tx2">
                              <a:lumMod val="60000"/>
                              <a:lumOff val="40000"/>
                            </a:schemeClr>
                          </a:solidFill>
                          <a:effectLst/>
                          <a:latin typeface="Arial" panose="020B0604020202020204" pitchFamily="34" charset="0"/>
                          <a:ea typeface="+mn-ea"/>
                          <a:cs typeface="Arial" panose="020B0604020202020204" pitchFamily="34" charset="0"/>
                        </a:rPr>
                        <a:t>Bending</a:t>
                      </a:r>
                      <a:endParaRPr lang="es-ES" sz="1400" kern="1200" dirty="0">
                        <a:solidFill>
                          <a:schemeClr val="tx2">
                            <a:lumMod val="60000"/>
                            <a:lumOff val="40000"/>
                          </a:schemeClr>
                        </a:solidFill>
                        <a:effectLst/>
                        <a:latin typeface="Arial" panose="020B0604020202020204" pitchFamily="34" charset="0"/>
                        <a:ea typeface="+mn-ea"/>
                        <a:cs typeface="Arial" panose="020B0604020202020204" pitchFamily="34" charset="0"/>
                      </a:endParaRPr>
                    </a:p>
                  </a:txBody>
                  <a:tcPr marL="0" marR="0" marT="0" marB="0" anchor="ctr"/>
                </a:tc>
                <a:tc hMerge="1">
                  <a:txBody>
                    <a:bodyPr/>
                    <a:lstStyle/>
                    <a:p>
                      <a:endParaRPr lang="es-ES"/>
                    </a:p>
                  </a:txBody>
                  <a:tcPr/>
                </a:tc>
                <a:tc gridSpan="2">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Compresión/</a:t>
                      </a:r>
                      <a:r>
                        <a:rPr lang="es-ES" sz="1400" dirty="0" err="1">
                          <a:solidFill>
                            <a:schemeClr val="tx2">
                              <a:lumMod val="60000"/>
                              <a:lumOff val="40000"/>
                            </a:schemeClr>
                          </a:solidFill>
                          <a:effectLst/>
                          <a:latin typeface="Arial" panose="020B0604020202020204" pitchFamily="34" charset="0"/>
                          <a:cs typeface="Arial" panose="020B0604020202020204" pitchFamily="34" charset="0"/>
                        </a:rPr>
                        <a:t>Compression</a:t>
                      </a:r>
                      <a:endParaRPr lang="es-ES" sz="1400" dirty="0">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hMerge="1">
                  <a:txBody>
                    <a:bodyPr/>
                    <a:lstStyle/>
                    <a:p>
                      <a:endParaRPr lang="es-ES"/>
                    </a:p>
                  </a:txBody>
                  <a:tcPr/>
                </a:tc>
                <a:tc gridSpan="2">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Flexión/</a:t>
                      </a:r>
                      <a:r>
                        <a:rPr lang="es-ES" sz="1400" kern="1200" dirty="0" err="1">
                          <a:solidFill>
                            <a:schemeClr val="tx2">
                              <a:lumMod val="60000"/>
                              <a:lumOff val="40000"/>
                            </a:schemeClr>
                          </a:solidFill>
                          <a:effectLst/>
                          <a:latin typeface="Arial" panose="020B0604020202020204" pitchFamily="34" charset="0"/>
                          <a:ea typeface="+mn-ea"/>
                          <a:cs typeface="Arial" panose="020B0604020202020204" pitchFamily="34" charset="0"/>
                        </a:rPr>
                        <a:t>Bending</a:t>
                      </a:r>
                      <a:endParaRPr lang="es-ES" sz="1400" kern="1200" dirty="0">
                        <a:solidFill>
                          <a:schemeClr val="tx2">
                            <a:lumMod val="60000"/>
                            <a:lumOff val="40000"/>
                          </a:schemeClr>
                        </a:solidFill>
                        <a:effectLst/>
                        <a:latin typeface="Arial" panose="020B0604020202020204" pitchFamily="34" charset="0"/>
                        <a:ea typeface="+mn-ea"/>
                        <a:cs typeface="Arial" panose="020B0604020202020204" pitchFamily="34" charset="0"/>
                      </a:endParaRPr>
                    </a:p>
                  </a:txBody>
                  <a:tcPr marL="0" marR="0" marT="0" marB="0" anchor="ctr"/>
                </a:tc>
                <a:tc hMerge="1">
                  <a:txBody>
                    <a:bodyPr/>
                    <a:lstStyle/>
                    <a:p>
                      <a:endParaRPr lang="es-ES"/>
                    </a:p>
                  </a:txBody>
                  <a:tcPr/>
                </a:tc>
                <a:tc gridSpan="2">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Compresión/</a:t>
                      </a:r>
                      <a:r>
                        <a:rPr lang="es-ES" sz="1400" dirty="0" err="1">
                          <a:solidFill>
                            <a:schemeClr val="tx2">
                              <a:lumMod val="60000"/>
                              <a:lumOff val="40000"/>
                            </a:schemeClr>
                          </a:solidFill>
                          <a:effectLst/>
                          <a:latin typeface="Arial" panose="020B0604020202020204" pitchFamily="34" charset="0"/>
                          <a:cs typeface="Arial" panose="020B0604020202020204" pitchFamily="34" charset="0"/>
                        </a:rPr>
                        <a:t>Compression</a:t>
                      </a:r>
                      <a:endParaRPr lang="es-ES" sz="1400" dirty="0">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hMerge="1">
                  <a:txBody>
                    <a:bodyPr/>
                    <a:lstStyle/>
                    <a:p>
                      <a:endParaRPr lang="es-ES"/>
                    </a:p>
                  </a:txBody>
                  <a:tcPr/>
                </a:tc>
                <a:tc gridSpan="2">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Flexión/</a:t>
                      </a:r>
                      <a:r>
                        <a:rPr lang="es-ES" sz="1400" kern="1200" dirty="0" err="1">
                          <a:solidFill>
                            <a:schemeClr val="tx2">
                              <a:lumMod val="60000"/>
                              <a:lumOff val="40000"/>
                            </a:schemeClr>
                          </a:solidFill>
                          <a:effectLst/>
                          <a:latin typeface="Arial" panose="020B0604020202020204" pitchFamily="34" charset="0"/>
                          <a:ea typeface="+mn-ea"/>
                          <a:cs typeface="Arial" panose="020B0604020202020204" pitchFamily="34" charset="0"/>
                        </a:rPr>
                        <a:t>Bending</a:t>
                      </a:r>
                      <a:endParaRPr lang="es-ES" sz="1400" kern="1200" dirty="0">
                        <a:solidFill>
                          <a:schemeClr val="tx2">
                            <a:lumMod val="60000"/>
                            <a:lumOff val="40000"/>
                          </a:schemeClr>
                        </a:solidFill>
                        <a:effectLst/>
                        <a:latin typeface="Arial" panose="020B0604020202020204" pitchFamily="34" charset="0"/>
                        <a:ea typeface="+mn-ea"/>
                        <a:cs typeface="Arial" panose="020B0604020202020204" pitchFamily="34" charset="0"/>
                      </a:endParaRPr>
                    </a:p>
                  </a:txBody>
                  <a:tcPr marL="0" marR="0" marT="0" marB="0" anchor="ctr"/>
                </a:tc>
                <a:tc hMerge="1">
                  <a:txBody>
                    <a:bodyPr/>
                    <a:lstStyle/>
                    <a:p>
                      <a:endParaRPr lang="es-ES"/>
                    </a:p>
                  </a:txBody>
                  <a:tcPr/>
                </a:tc>
                <a:extLst>
                  <a:ext uri="{0D108BD9-81ED-4DB2-BD59-A6C34878D82A}">
                    <a16:rowId xmlns:a16="http://schemas.microsoft.com/office/drawing/2014/main" val="3134356062"/>
                  </a:ext>
                </a:extLst>
              </a:tr>
              <a:tr h="215900">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Hormigón</a:t>
                      </a:r>
                      <a:br>
                        <a:rPr lang="es-ES" sz="1400" dirty="0">
                          <a:effectLst/>
                          <a:latin typeface="Arial" panose="020B0604020202020204" pitchFamily="34" charset="0"/>
                          <a:cs typeface="Arial" panose="020B0604020202020204" pitchFamily="34" charset="0"/>
                        </a:rPr>
                      </a:br>
                      <a:r>
                        <a:rPr lang="es-ES" sz="1400" dirty="0">
                          <a:effectLst/>
                          <a:latin typeface="Arial" panose="020B0604020202020204" pitchFamily="34" charset="0"/>
                          <a:cs typeface="Arial" panose="020B0604020202020204" pitchFamily="34" charset="0"/>
                        </a:rPr>
                        <a:t>Concrete</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Peso</a:t>
                      </a:r>
                      <a:br>
                        <a:rPr lang="es-ES" sz="1400" dirty="0">
                          <a:effectLst/>
                          <a:latin typeface="Arial" panose="020B0604020202020204" pitchFamily="34" charset="0"/>
                          <a:cs typeface="Arial" panose="020B0604020202020204" pitchFamily="34" charset="0"/>
                        </a:rPr>
                      </a:br>
                      <a:r>
                        <a:rPr lang="es-ES" sz="1400" dirty="0" err="1">
                          <a:effectLst/>
                          <a:latin typeface="Arial" panose="020B0604020202020204" pitchFamily="34" charset="0"/>
                          <a:cs typeface="Arial" panose="020B0604020202020204" pitchFamily="34" charset="0"/>
                        </a:rPr>
                        <a:t>Weigth</a:t>
                      </a:r>
                      <a:br>
                        <a:rPr lang="es-ES" sz="1400" dirty="0">
                          <a:effectLst/>
                          <a:latin typeface="Arial" panose="020B0604020202020204" pitchFamily="34" charset="0"/>
                          <a:cs typeface="Arial" panose="020B0604020202020204" pitchFamily="34" charset="0"/>
                        </a:rPr>
                      </a:br>
                      <a:r>
                        <a:rPr lang="es-ES" sz="1400" dirty="0">
                          <a:effectLst/>
                          <a:latin typeface="Arial" panose="020B0604020202020204" pitchFamily="34" charset="0"/>
                          <a:cs typeface="Arial" panose="020B0604020202020204" pitchFamily="34" charset="0"/>
                        </a:rPr>
                        <a:t>(kg)</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Resistencia</a:t>
                      </a:r>
                      <a:br>
                        <a:rPr lang="es-ES" sz="1400" dirty="0">
                          <a:effectLst/>
                          <a:latin typeface="Arial" panose="020B0604020202020204" pitchFamily="34" charset="0"/>
                          <a:cs typeface="Arial" panose="020B0604020202020204" pitchFamily="34" charset="0"/>
                        </a:rPr>
                      </a:br>
                      <a:r>
                        <a:rPr lang="es-ES" sz="1400" dirty="0" err="1">
                          <a:effectLst/>
                          <a:latin typeface="Arial" panose="020B0604020202020204" pitchFamily="34" charset="0"/>
                          <a:cs typeface="Arial" panose="020B0604020202020204" pitchFamily="34" charset="0"/>
                        </a:rPr>
                        <a:t>Stregth</a:t>
                      </a:r>
                      <a:br>
                        <a:rPr lang="es-ES" sz="1400" dirty="0">
                          <a:effectLst/>
                          <a:latin typeface="Arial" panose="020B0604020202020204" pitchFamily="34" charset="0"/>
                          <a:cs typeface="Arial" panose="020B0604020202020204" pitchFamily="34" charset="0"/>
                        </a:rPr>
                      </a:br>
                      <a:r>
                        <a:rPr lang="es-ES" sz="1400" dirty="0">
                          <a:effectLst/>
                          <a:latin typeface="Arial" panose="020B0604020202020204" pitchFamily="34" charset="0"/>
                          <a:cs typeface="Arial" panose="020B0604020202020204" pitchFamily="34" charset="0"/>
                        </a:rPr>
                        <a:t>(MPa)</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Peso</a:t>
                      </a:r>
                      <a:br>
                        <a:rPr lang="es-ES" sz="1400" dirty="0">
                          <a:effectLst/>
                          <a:latin typeface="Arial" panose="020B0604020202020204" pitchFamily="34" charset="0"/>
                          <a:cs typeface="Arial" panose="020B0604020202020204" pitchFamily="34" charset="0"/>
                        </a:rPr>
                      </a:br>
                      <a:r>
                        <a:rPr lang="es-ES" sz="1400" dirty="0">
                          <a:effectLst/>
                          <a:latin typeface="Arial" panose="020B0604020202020204" pitchFamily="34" charset="0"/>
                          <a:cs typeface="Arial" panose="020B0604020202020204" pitchFamily="34" charset="0"/>
                        </a:rPr>
                        <a:t>(kg)</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Resistencia</a:t>
                      </a:r>
                      <a:br>
                        <a:rPr lang="es-ES" sz="1400" dirty="0">
                          <a:effectLst/>
                          <a:latin typeface="Arial" panose="020B0604020202020204" pitchFamily="34" charset="0"/>
                          <a:cs typeface="Arial" panose="020B0604020202020204" pitchFamily="34" charset="0"/>
                        </a:rPr>
                      </a:br>
                      <a:r>
                        <a:rPr lang="es-ES" sz="1400" dirty="0" err="1">
                          <a:effectLst/>
                          <a:latin typeface="Arial" panose="020B0604020202020204" pitchFamily="34" charset="0"/>
                          <a:cs typeface="Arial" panose="020B0604020202020204" pitchFamily="34" charset="0"/>
                        </a:rPr>
                        <a:t>Stregth</a:t>
                      </a:r>
                      <a:br>
                        <a:rPr lang="es-ES" sz="1400" dirty="0">
                          <a:effectLst/>
                          <a:latin typeface="Arial" panose="020B0604020202020204" pitchFamily="34" charset="0"/>
                          <a:cs typeface="Arial" panose="020B0604020202020204" pitchFamily="34" charset="0"/>
                        </a:rPr>
                      </a:br>
                      <a:r>
                        <a:rPr lang="es-ES" sz="1400" dirty="0">
                          <a:effectLst/>
                          <a:latin typeface="Arial" panose="020B0604020202020204" pitchFamily="34" charset="0"/>
                          <a:cs typeface="Arial" panose="020B0604020202020204" pitchFamily="34" charset="0"/>
                        </a:rPr>
                        <a:t>(MPa)</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Peso</a:t>
                      </a:r>
                      <a:br>
                        <a:rPr lang="es-ES" sz="1400" dirty="0">
                          <a:effectLst/>
                          <a:latin typeface="Arial" panose="020B0604020202020204" pitchFamily="34" charset="0"/>
                          <a:cs typeface="Arial" panose="020B0604020202020204" pitchFamily="34" charset="0"/>
                        </a:rPr>
                      </a:br>
                      <a:r>
                        <a:rPr lang="es-ES" sz="1400" dirty="0" err="1">
                          <a:effectLst/>
                          <a:latin typeface="Arial" panose="020B0604020202020204" pitchFamily="34" charset="0"/>
                          <a:cs typeface="Arial" panose="020B0604020202020204" pitchFamily="34" charset="0"/>
                        </a:rPr>
                        <a:t>Weigth</a:t>
                      </a:r>
                      <a:br>
                        <a:rPr lang="es-ES" sz="1400" dirty="0">
                          <a:effectLst/>
                          <a:latin typeface="Arial" panose="020B0604020202020204" pitchFamily="34" charset="0"/>
                          <a:cs typeface="Arial" panose="020B0604020202020204" pitchFamily="34" charset="0"/>
                        </a:rPr>
                      </a:br>
                      <a:r>
                        <a:rPr lang="es-ES" sz="1400" dirty="0">
                          <a:effectLst/>
                          <a:latin typeface="Arial" panose="020B0604020202020204" pitchFamily="34" charset="0"/>
                          <a:cs typeface="Arial" panose="020B0604020202020204" pitchFamily="34" charset="0"/>
                        </a:rPr>
                        <a:t>(kg)</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Resistencia</a:t>
                      </a:r>
                      <a:br>
                        <a:rPr lang="es-ES" sz="1400" dirty="0">
                          <a:effectLst/>
                          <a:latin typeface="Arial" panose="020B0604020202020204" pitchFamily="34" charset="0"/>
                          <a:cs typeface="Arial" panose="020B0604020202020204" pitchFamily="34" charset="0"/>
                        </a:rPr>
                      </a:br>
                      <a:r>
                        <a:rPr lang="es-ES" sz="1400" dirty="0" err="1">
                          <a:effectLst/>
                          <a:latin typeface="Arial" panose="020B0604020202020204" pitchFamily="34" charset="0"/>
                          <a:cs typeface="Arial" panose="020B0604020202020204" pitchFamily="34" charset="0"/>
                        </a:rPr>
                        <a:t>Stregth</a:t>
                      </a:r>
                      <a:br>
                        <a:rPr lang="es-ES" sz="1400" dirty="0">
                          <a:effectLst/>
                          <a:latin typeface="Arial" panose="020B0604020202020204" pitchFamily="34" charset="0"/>
                          <a:cs typeface="Arial" panose="020B0604020202020204" pitchFamily="34" charset="0"/>
                        </a:rPr>
                      </a:br>
                      <a:r>
                        <a:rPr lang="es-ES" sz="1400" dirty="0">
                          <a:effectLst/>
                          <a:latin typeface="Arial" panose="020B0604020202020204" pitchFamily="34" charset="0"/>
                          <a:cs typeface="Arial" panose="020B0604020202020204" pitchFamily="34" charset="0"/>
                        </a:rPr>
                        <a:t>(MPa)</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Peso</a:t>
                      </a:r>
                      <a:br>
                        <a:rPr lang="es-ES" sz="1400" dirty="0">
                          <a:effectLst/>
                          <a:latin typeface="Arial" panose="020B0604020202020204" pitchFamily="34" charset="0"/>
                          <a:cs typeface="Arial" panose="020B0604020202020204" pitchFamily="34" charset="0"/>
                        </a:rPr>
                      </a:br>
                      <a:r>
                        <a:rPr lang="es-ES" sz="1400" dirty="0" err="1">
                          <a:effectLst/>
                          <a:latin typeface="Arial" panose="020B0604020202020204" pitchFamily="34" charset="0"/>
                          <a:cs typeface="Arial" panose="020B0604020202020204" pitchFamily="34" charset="0"/>
                        </a:rPr>
                        <a:t>Weigth</a:t>
                      </a:r>
                      <a:br>
                        <a:rPr lang="es-ES" sz="1400" dirty="0">
                          <a:effectLst/>
                          <a:latin typeface="Arial" panose="020B0604020202020204" pitchFamily="34" charset="0"/>
                          <a:cs typeface="Arial" panose="020B0604020202020204" pitchFamily="34" charset="0"/>
                        </a:rPr>
                      </a:br>
                      <a:r>
                        <a:rPr lang="es-ES" sz="1400" dirty="0">
                          <a:effectLst/>
                          <a:latin typeface="Arial" panose="020B0604020202020204" pitchFamily="34" charset="0"/>
                          <a:cs typeface="Arial" panose="020B0604020202020204" pitchFamily="34" charset="0"/>
                        </a:rPr>
                        <a:t>(kg)</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Resistencia</a:t>
                      </a:r>
                      <a:br>
                        <a:rPr lang="es-ES" sz="1400" dirty="0">
                          <a:effectLst/>
                          <a:latin typeface="Arial" panose="020B0604020202020204" pitchFamily="34" charset="0"/>
                          <a:cs typeface="Arial" panose="020B0604020202020204" pitchFamily="34" charset="0"/>
                        </a:rPr>
                      </a:br>
                      <a:r>
                        <a:rPr lang="es-ES" sz="1400" dirty="0" err="1">
                          <a:effectLst/>
                          <a:latin typeface="Arial" panose="020B0604020202020204" pitchFamily="34" charset="0"/>
                          <a:cs typeface="Arial" panose="020B0604020202020204" pitchFamily="34" charset="0"/>
                        </a:rPr>
                        <a:t>Stregth</a:t>
                      </a:r>
                      <a:br>
                        <a:rPr lang="es-ES" sz="1400" dirty="0">
                          <a:effectLst/>
                          <a:latin typeface="Arial" panose="020B0604020202020204" pitchFamily="34" charset="0"/>
                          <a:cs typeface="Arial" panose="020B0604020202020204" pitchFamily="34" charset="0"/>
                        </a:rPr>
                      </a:br>
                      <a:r>
                        <a:rPr lang="es-ES" sz="1400" dirty="0">
                          <a:effectLst/>
                          <a:latin typeface="Arial" panose="020B0604020202020204" pitchFamily="34" charset="0"/>
                          <a:cs typeface="Arial" panose="020B0604020202020204" pitchFamily="34" charset="0"/>
                        </a:rPr>
                        <a:t>(MPa)</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Peso</a:t>
                      </a:r>
                      <a:br>
                        <a:rPr lang="es-ES" sz="1400" dirty="0">
                          <a:effectLst/>
                          <a:latin typeface="Arial" panose="020B0604020202020204" pitchFamily="34" charset="0"/>
                          <a:cs typeface="Arial" panose="020B0604020202020204" pitchFamily="34" charset="0"/>
                        </a:rPr>
                      </a:br>
                      <a:r>
                        <a:rPr lang="es-ES" sz="1400" dirty="0" err="1">
                          <a:effectLst/>
                          <a:latin typeface="Arial" panose="020B0604020202020204" pitchFamily="34" charset="0"/>
                          <a:cs typeface="Arial" panose="020B0604020202020204" pitchFamily="34" charset="0"/>
                        </a:rPr>
                        <a:t>Weigth</a:t>
                      </a:r>
                      <a:br>
                        <a:rPr lang="es-ES" sz="1400" dirty="0">
                          <a:effectLst/>
                          <a:latin typeface="Arial" panose="020B0604020202020204" pitchFamily="34" charset="0"/>
                          <a:cs typeface="Arial" panose="020B0604020202020204" pitchFamily="34" charset="0"/>
                        </a:rPr>
                      </a:br>
                      <a:r>
                        <a:rPr lang="es-ES" sz="1400" dirty="0">
                          <a:effectLst/>
                          <a:latin typeface="Arial" panose="020B0604020202020204" pitchFamily="34" charset="0"/>
                          <a:cs typeface="Arial" panose="020B0604020202020204" pitchFamily="34" charset="0"/>
                        </a:rPr>
                        <a:t>(kg)</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Resistencia</a:t>
                      </a:r>
                      <a:br>
                        <a:rPr lang="es-ES" sz="1400" dirty="0">
                          <a:effectLst/>
                          <a:latin typeface="Arial" panose="020B0604020202020204" pitchFamily="34" charset="0"/>
                          <a:cs typeface="Arial" panose="020B0604020202020204" pitchFamily="34" charset="0"/>
                        </a:rPr>
                      </a:br>
                      <a:r>
                        <a:rPr lang="es-ES" sz="1400" dirty="0" err="1">
                          <a:effectLst/>
                          <a:latin typeface="Arial" panose="020B0604020202020204" pitchFamily="34" charset="0"/>
                          <a:cs typeface="Arial" panose="020B0604020202020204" pitchFamily="34" charset="0"/>
                        </a:rPr>
                        <a:t>Stregth</a:t>
                      </a:r>
                      <a:br>
                        <a:rPr lang="es-ES" sz="1400" dirty="0">
                          <a:effectLst/>
                          <a:latin typeface="Arial" panose="020B0604020202020204" pitchFamily="34" charset="0"/>
                          <a:cs typeface="Arial" panose="020B0604020202020204" pitchFamily="34" charset="0"/>
                        </a:rPr>
                      </a:br>
                      <a:r>
                        <a:rPr lang="es-ES" sz="1400" dirty="0">
                          <a:effectLst/>
                          <a:latin typeface="Arial" panose="020B0604020202020204" pitchFamily="34" charset="0"/>
                          <a:cs typeface="Arial" panose="020B0604020202020204" pitchFamily="34" charset="0"/>
                        </a:rPr>
                        <a:t>(MPa)</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Peso</a:t>
                      </a:r>
                      <a:br>
                        <a:rPr lang="es-ES" sz="1400" dirty="0">
                          <a:effectLst/>
                          <a:latin typeface="Arial" panose="020B0604020202020204" pitchFamily="34" charset="0"/>
                          <a:cs typeface="Arial" panose="020B0604020202020204" pitchFamily="34" charset="0"/>
                        </a:rPr>
                      </a:br>
                      <a:r>
                        <a:rPr lang="es-ES" sz="1400" dirty="0" err="1">
                          <a:effectLst/>
                          <a:latin typeface="Arial" panose="020B0604020202020204" pitchFamily="34" charset="0"/>
                          <a:cs typeface="Arial" panose="020B0604020202020204" pitchFamily="34" charset="0"/>
                        </a:rPr>
                        <a:t>Weigth</a:t>
                      </a:r>
                      <a:br>
                        <a:rPr lang="es-ES" sz="1400" dirty="0">
                          <a:effectLst/>
                          <a:latin typeface="Arial" panose="020B0604020202020204" pitchFamily="34" charset="0"/>
                          <a:cs typeface="Arial" panose="020B0604020202020204" pitchFamily="34" charset="0"/>
                        </a:rPr>
                      </a:br>
                      <a:r>
                        <a:rPr lang="es-ES" sz="1400" dirty="0">
                          <a:effectLst/>
                          <a:latin typeface="Arial" panose="020B0604020202020204" pitchFamily="34" charset="0"/>
                          <a:cs typeface="Arial" panose="020B0604020202020204" pitchFamily="34" charset="0"/>
                        </a:rPr>
                        <a:t>(kg)</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Resistencia</a:t>
                      </a:r>
                      <a:br>
                        <a:rPr lang="es-ES" sz="1400" dirty="0">
                          <a:effectLst/>
                          <a:latin typeface="Arial" panose="020B0604020202020204" pitchFamily="34" charset="0"/>
                          <a:cs typeface="Arial" panose="020B0604020202020204" pitchFamily="34" charset="0"/>
                        </a:rPr>
                      </a:br>
                      <a:r>
                        <a:rPr lang="es-ES" sz="1400" dirty="0" err="1">
                          <a:effectLst/>
                          <a:latin typeface="Arial" panose="020B0604020202020204" pitchFamily="34" charset="0"/>
                          <a:cs typeface="Arial" panose="020B0604020202020204" pitchFamily="34" charset="0"/>
                        </a:rPr>
                        <a:t>Stregth</a:t>
                      </a:r>
                      <a:br>
                        <a:rPr lang="es-ES" sz="1400" dirty="0">
                          <a:effectLst/>
                          <a:latin typeface="Arial" panose="020B0604020202020204" pitchFamily="34" charset="0"/>
                          <a:cs typeface="Arial" panose="020B0604020202020204" pitchFamily="34" charset="0"/>
                        </a:rPr>
                      </a:br>
                      <a:r>
                        <a:rPr lang="es-ES" sz="1400" dirty="0">
                          <a:effectLst/>
                          <a:latin typeface="Arial" panose="020B0604020202020204" pitchFamily="34" charset="0"/>
                          <a:cs typeface="Arial" panose="020B0604020202020204" pitchFamily="34" charset="0"/>
                        </a:rPr>
                        <a:t>(MPa)</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2995039305"/>
                  </a:ext>
                </a:extLst>
              </a:tr>
              <a:tr h="0">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H1</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1,865</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8,3</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7,9</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1,3</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1,912</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6,4</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7,6</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1,7</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1,972</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just">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10, 8</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 </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2,1</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3785200931"/>
                  </a:ext>
                </a:extLst>
              </a:tr>
              <a:tr h="0">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H2</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1,687</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10,8</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7,2</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1,7</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1,874</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13,4</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7,5</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2,2</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1,831</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just">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13,1</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2,1</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557187969"/>
                  </a:ext>
                </a:extLst>
              </a:tr>
              <a:tr h="0">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H3</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1,779</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9,6</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7,4</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1,9</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1,740</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8,3</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7,9</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2,3</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1,804</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just">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11,7</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2,0</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1142833618"/>
                  </a:ext>
                </a:extLst>
              </a:tr>
              <a:tr h="0">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H3'</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1,943</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18,4</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8,3</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2,3</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2,037</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23,3</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8,1</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2,5</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2,193</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just">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25,1</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3,4</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2725856117"/>
                  </a:ext>
                </a:extLst>
              </a:tr>
              <a:tr h="0">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H4</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 </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 </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 </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 </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1,987</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17,0</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8,0</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3,6</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 </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just">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 </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 </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4255847365"/>
                  </a:ext>
                </a:extLst>
              </a:tr>
            </a:tbl>
          </a:graphicData>
        </a:graphic>
      </p:graphicFrame>
      <p:sp>
        <p:nvSpPr>
          <p:cNvPr id="1027" name="Rectangle 5"/>
          <p:cNvSpPr>
            <a:spLocks noChangeArrowheads="1"/>
          </p:cNvSpPr>
          <p:nvPr/>
        </p:nvSpPr>
        <p:spPr bwMode="auto">
          <a:xfrm>
            <a:off x="739205" y="22717777"/>
            <a:ext cx="938131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Tabla 4. Resultados de los ensayos de compresión y flexión </a:t>
            </a:r>
            <a:r>
              <a:rPr kumimoji="0" lang="es-ES" altLang="es-ES" sz="1400" b="0" i="0" u="none" strike="noStrike" cap="none" normalizeH="0" baseline="0" dirty="0">
                <a:ln>
                  <a:noFill/>
                </a:ln>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 </a:t>
            </a:r>
            <a:r>
              <a:rPr kumimoji="0" lang="es-ES" altLang="es-ES" sz="1400" b="0" i="0" u="none" strike="noStrike" cap="none" normalizeH="0" baseline="0" dirty="0" err="1">
                <a:ln>
                  <a:noFill/>
                </a:ln>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Table</a:t>
            </a:r>
            <a:r>
              <a:rPr kumimoji="0" lang="es-ES" altLang="es-ES" sz="1400" b="0" i="0" u="none" strike="noStrike" cap="none" normalizeH="0" baseline="0" dirty="0">
                <a:ln>
                  <a:noFill/>
                </a:ln>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 4. </a:t>
            </a:r>
            <a:r>
              <a:rPr kumimoji="0" lang="es-ES" altLang="es-ES" sz="1400" b="0" i="0" u="none" strike="noStrike" cap="none" normalizeH="0" baseline="0" dirty="0" err="1">
                <a:ln>
                  <a:noFill/>
                </a:ln>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Results</a:t>
            </a:r>
            <a:r>
              <a:rPr kumimoji="0" lang="es-ES" altLang="es-ES" sz="1400" b="0" i="0" u="none" strike="noStrike" cap="none" normalizeH="0" baseline="0" dirty="0">
                <a:ln>
                  <a:noFill/>
                </a:ln>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 of </a:t>
            </a:r>
            <a:r>
              <a:rPr kumimoji="0" lang="es-ES" altLang="es-ES" sz="1400" b="0" i="0" u="none" strike="noStrike" cap="none" normalizeH="0" baseline="0" dirty="0" err="1">
                <a:ln>
                  <a:noFill/>
                </a:ln>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the</a:t>
            </a:r>
            <a:r>
              <a:rPr kumimoji="0" lang="es-ES" altLang="es-ES" sz="1400" b="0" i="0" u="none" strike="noStrike" cap="none" normalizeH="0" baseline="0" dirty="0">
                <a:ln>
                  <a:noFill/>
                </a:ln>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 </a:t>
            </a:r>
            <a:r>
              <a:rPr kumimoji="0" lang="es-ES" altLang="es-ES" sz="1400" b="0" i="0" u="none" strike="noStrike" cap="none" normalizeH="0" baseline="0" dirty="0" err="1">
                <a:ln>
                  <a:noFill/>
                </a:ln>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compression</a:t>
            </a:r>
            <a:r>
              <a:rPr kumimoji="0" lang="es-ES" altLang="es-ES" sz="1400" b="0" i="0" u="none" strike="noStrike" cap="none" normalizeH="0" baseline="0" dirty="0">
                <a:ln>
                  <a:noFill/>
                </a:ln>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 and </a:t>
            </a:r>
            <a:r>
              <a:rPr kumimoji="0" lang="es-ES" altLang="es-ES" sz="1400" b="0" i="0" u="none" strike="noStrike" cap="none" normalizeH="0" baseline="0" dirty="0" err="1">
                <a:ln>
                  <a:noFill/>
                </a:ln>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bending</a:t>
            </a:r>
            <a:r>
              <a:rPr kumimoji="0" lang="es-ES" altLang="es-ES" sz="1400" b="0" i="0" u="none" strike="noStrike" cap="none" normalizeH="0" baseline="0" dirty="0">
                <a:ln>
                  <a:noFill/>
                </a:ln>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 </a:t>
            </a:r>
            <a:r>
              <a:rPr kumimoji="0" lang="es-ES" altLang="es-ES" sz="1400" b="0" i="0" u="none" strike="noStrike" cap="none" normalizeH="0" baseline="0" dirty="0" err="1">
                <a:ln>
                  <a:noFill/>
                </a:ln>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tests</a:t>
            </a:r>
            <a:endParaRPr kumimoji="0" lang="es-ES" altLang="es-ES" sz="1400" b="0" i="0" u="none" strike="noStrike" cap="none" normalizeH="0" baseline="0" dirty="0">
              <a:ln>
                <a:noFill/>
              </a:ln>
              <a:solidFill>
                <a:schemeClr val="tx2">
                  <a:lumMod val="60000"/>
                  <a:lumOff val="40000"/>
                </a:schemeClr>
              </a:solidFill>
              <a:effectLst/>
              <a:latin typeface="Arial" panose="020B0604020202020204" pitchFamily="34" charset="0"/>
              <a:cs typeface="Arial" panose="020B0604020202020204" pitchFamily="34" charset="0"/>
            </a:endParaRPr>
          </a:p>
        </p:txBody>
      </p:sp>
      <p:sp>
        <p:nvSpPr>
          <p:cNvPr id="14" name="Rectángulo 13"/>
          <p:cNvSpPr/>
          <p:nvPr/>
        </p:nvSpPr>
        <p:spPr>
          <a:xfrm>
            <a:off x="204733" y="8199067"/>
            <a:ext cx="7364701" cy="1754326"/>
          </a:xfrm>
          <a:prstGeom prst="rect">
            <a:avLst/>
          </a:prstGeom>
        </p:spPr>
        <p:txBody>
          <a:bodyPr wrap="square">
            <a:spAutoFit/>
          </a:bodyPr>
          <a:lstStyle/>
          <a:p>
            <a:r>
              <a:rPr lang="es-ES" sz="1800" b="1" dirty="0">
                <a:latin typeface="Arial" panose="020B0604020202020204" pitchFamily="34" charset="0"/>
                <a:ea typeface="Times New Roman" panose="02020603050405020304" pitchFamily="18" charset="0"/>
                <a:cs typeface="Arial" panose="020B0604020202020204" pitchFamily="34" charset="0"/>
              </a:rPr>
              <a:t>OBJETIVOS</a:t>
            </a:r>
          </a:p>
          <a:p>
            <a:r>
              <a:rPr lang="es-ES" sz="1800" b="1" dirty="0">
                <a:latin typeface="Segoe UI Semibold" panose="020B0702040204020203" pitchFamily="34" charset="0"/>
                <a:ea typeface="Times New Roman" panose="02020603050405020304" pitchFamily="18" charset="0"/>
                <a:cs typeface="Times New Roman" panose="02020603050405020304" pitchFamily="18" charset="0"/>
              </a:rPr>
              <a:t>El</a:t>
            </a:r>
            <a:r>
              <a:rPr lang="es-ES" sz="1800" dirty="0">
                <a:latin typeface="Segoe UI Semibold" panose="020B0702040204020203" pitchFamily="34" charset="0"/>
                <a:ea typeface="Times New Roman" panose="02020603050405020304" pitchFamily="18" charset="0"/>
                <a:cs typeface="Times New Roman" panose="02020603050405020304" pitchFamily="18" charset="0"/>
              </a:rPr>
              <a:t> </a:t>
            </a:r>
            <a:r>
              <a:rPr lang="es-ES" sz="1800" dirty="0">
                <a:latin typeface="Arial" panose="020B0604020202020204" pitchFamily="34" charset="0"/>
                <a:ea typeface="Times New Roman" panose="02020603050405020304" pitchFamily="18" charset="0"/>
                <a:cs typeface="Arial" panose="020B0604020202020204" pitchFamily="34" charset="0"/>
              </a:rPr>
              <a:t>trabajo plantea como objetivo el estudio y desarrollo de un hormigón poroso, utilizado como pavimento para tráfico ligero, en ambiente frío y en ambiente frío salino. Para la evaluación y análisis de estas propiedades se utilizaron las resistencias a compresión y flexión, el coeficiente de permeabilidad y el criterio de pérdida masa.</a:t>
            </a:r>
            <a:endParaRPr lang="es-ES"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30" name="Rectángulo 29"/>
          <p:cNvSpPr/>
          <p:nvPr/>
        </p:nvSpPr>
        <p:spPr>
          <a:xfrm>
            <a:off x="7798089" y="8216377"/>
            <a:ext cx="7319381" cy="1754326"/>
          </a:xfrm>
          <a:prstGeom prst="rect">
            <a:avLst/>
          </a:prstGeom>
        </p:spPr>
        <p:txBody>
          <a:bodyPr wrap="square">
            <a:spAutoFit/>
          </a:bodyPr>
          <a:lstStyle/>
          <a:p>
            <a:r>
              <a:rPr lang="en-US" sz="1800" b="1">
                <a:solidFill>
                  <a:schemeClr val="tx2">
                    <a:lumMod val="60000"/>
                    <a:lumOff val="40000"/>
                  </a:schemeClr>
                </a:solidFill>
                <a:latin typeface="Arial" panose="020B0604020202020204" pitchFamily="34" charset="0"/>
                <a:cs typeface="Arial" panose="020B0604020202020204" pitchFamily="34" charset="0"/>
              </a:rPr>
              <a:t>Objetives</a:t>
            </a:r>
          </a:p>
          <a:p>
            <a:pPr algn="just"/>
            <a:r>
              <a:rPr lang="en-US" sz="1800">
                <a:solidFill>
                  <a:schemeClr val="tx2">
                    <a:lumMod val="60000"/>
                    <a:lumOff val="40000"/>
                  </a:schemeClr>
                </a:solidFill>
                <a:latin typeface="Arial" panose="020B0604020202020204" pitchFamily="34" charset="0"/>
                <a:cs typeface="Arial" panose="020B0604020202020204" pitchFamily="34" charset="0"/>
              </a:rPr>
              <a:t>The work aims to study and develop a porous concrete, used as a pavement for light traffic, in a cold environment and in a cold saline environment. For the evaluation and analysis of these properties, the compression and bending strengths, the permeability coefficient and the mass loss criterion were used.</a:t>
            </a:r>
            <a:endParaRPr lang="en-US" sz="1800" dirty="0">
              <a:solidFill>
                <a:schemeClr val="tx2">
                  <a:lumMod val="60000"/>
                  <a:lumOff val="40000"/>
                </a:schemeClr>
              </a:solidFill>
              <a:latin typeface="Arial" panose="020B0604020202020204" pitchFamily="34" charset="0"/>
              <a:cs typeface="Arial" panose="020B0604020202020204" pitchFamily="34" charset="0"/>
            </a:endParaRPr>
          </a:p>
        </p:txBody>
      </p:sp>
      <p:graphicFrame>
        <p:nvGraphicFramePr>
          <p:cNvPr id="1030" name="Tabla 1029"/>
          <p:cNvGraphicFramePr>
            <a:graphicFrameLocks noGrp="1"/>
          </p:cNvGraphicFramePr>
          <p:nvPr>
            <p:extLst>
              <p:ext uri="{D42A27DB-BD31-4B8C-83A1-F6EECF244321}">
                <p14:modId xmlns:p14="http://schemas.microsoft.com/office/powerpoint/2010/main" val="2899460051"/>
              </p:ext>
            </p:extLst>
          </p:nvPr>
        </p:nvGraphicFramePr>
        <p:xfrm>
          <a:off x="382639" y="12250797"/>
          <a:ext cx="6503985" cy="1573077"/>
        </p:xfrm>
        <a:graphic>
          <a:graphicData uri="http://schemas.openxmlformats.org/drawingml/2006/table">
            <a:tbl>
              <a:tblPr firstRow="1" firstCol="1" bandRow="1">
                <a:tableStyleId>{5C22544A-7EE6-4342-B048-85BDC9FD1C3A}</a:tableStyleId>
              </a:tblPr>
              <a:tblGrid>
                <a:gridCol w="2632392">
                  <a:extLst>
                    <a:ext uri="{9D8B030D-6E8A-4147-A177-3AD203B41FA5}">
                      <a16:colId xmlns:a16="http://schemas.microsoft.com/office/drawing/2014/main" val="3085442028"/>
                    </a:ext>
                  </a:extLst>
                </a:gridCol>
                <a:gridCol w="370205">
                  <a:extLst>
                    <a:ext uri="{9D8B030D-6E8A-4147-A177-3AD203B41FA5}">
                      <a16:colId xmlns:a16="http://schemas.microsoft.com/office/drawing/2014/main" val="95479519"/>
                    </a:ext>
                  </a:extLst>
                </a:gridCol>
                <a:gridCol w="875347">
                  <a:extLst>
                    <a:ext uri="{9D8B030D-6E8A-4147-A177-3AD203B41FA5}">
                      <a16:colId xmlns:a16="http://schemas.microsoft.com/office/drawing/2014/main" val="1688885635"/>
                    </a:ext>
                  </a:extLst>
                </a:gridCol>
                <a:gridCol w="875347">
                  <a:extLst>
                    <a:ext uri="{9D8B030D-6E8A-4147-A177-3AD203B41FA5}">
                      <a16:colId xmlns:a16="http://schemas.microsoft.com/office/drawing/2014/main" val="1143931091"/>
                    </a:ext>
                  </a:extLst>
                </a:gridCol>
                <a:gridCol w="875347">
                  <a:extLst>
                    <a:ext uri="{9D8B030D-6E8A-4147-A177-3AD203B41FA5}">
                      <a16:colId xmlns:a16="http://schemas.microsoft.com/office/drawing/2014/main" val="3305310390"/>
                    </a:ext>
                  </a:extLst>
                </a:gridCol>
                <a:gridCol w="875347">
                  <a:extLst>
                    <a:ext uri="{9D8B030D-6E8A-4147-A177-3AD203B41FA5}">
                      <a16:colId xmlns:a16="http://schemas.microsoft.com/office/drawing/2014/main" val="3749656684"/>
                    </a:ext>
                  </a:extLst>
                </a:gridCol>
              </a:tblGrid>
              <a:tr h="223233">
                <a:tc gridSpan="2">
                  <a:txBody>
                    <a:bodyPr/>
                    <a:lstStyle/>
                    <a:p>
                      <a:pPr algn="ctr">
                        <a:lnSpc>
                          <a:spcPct val="107000"/>
                        </a:lnSpc>
                        <a:spcBef>
                          <a:spcPts val="200"/>
                        </a:spcBef>
                        <a:spcAft>
                          <a:spcPts val="200"/>
                        </a:spcAft>
                      </a:pPr>
                      <a:r>
                        <a:rPr lang="es-ES" sz="1400" dirty="0">
                          <a:effectLst/>
                          <a:latin typeface="Arial" panose="020B0604020202020204" pitchFamily="34" charset="0"/>
                          <a:cs typeface="Arial" panose="020B0604020202020204" pitchFamily="34" charset="0"/>
                        </a:rPr>
                        <a:t>COMPONENTES / COMPONENTS</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s-ES"/>
                    </a:p>
                  </a:txBody>
                  <a:tcPr/>
                </a:tc>
                <a:tc>
                  <a:txBody>
                    <a:bodyPr/>
                    <a:lstStyle/>
                    <a:p>
                      <a:pPr algn="ctr">
                        <a:lnSpc>
                          <a:spcPct val="107000"/>
                        </a:lnSpc>
                        <a:spcBef>
                          <a:spcPts val="200"/>
                        </a:spcBef>
                        <a:spcAft>
                          <a:spcPts val="200"/>
                        </a:spcAft>
                      </a:pPr>
                      <a:r>
                        <a:rPr lang="es-ES" sz="1400">
                          <a:effectLst/>
                          <a:latin typeface="Arial" panose="020B0604020202020204" pitchFamily="34" charset="0"/>
                          <a:cs typeface="Arial" panose="020B0604020202020204" pitchFamily="34" charset="0"/>
                        </a:rPr>
                        <a:t>H1</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a:effectLst/>
                          <a:latin typeface="Arial" panose="020B0604020202020204" pitchFamily="34" charset="0"/>
                          <a:cs typeface="Arial" panose="020B0604020202020204" pitchFamily="34" charset="0"/>
                        </a:rPr>
                        <a:t>H2</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dirty="0">
                          <a:effectLst/>
                          <a:latin typeface="Arial" panose="020B0604020202020204" pitchFamily="34" charset="0"/>
                          <a:cs typeface="Arial" panose="020B0604020202020204" pitchFamily="34" charset="0"/>
                        </a:rPr>
                        <a:t>H3</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dirty="0">
                          <a:effectLst/>
                          <a:latin typeface="Arial" panose="020B0604020202020204" pitchFamily="34" charset="0"/>
                          <a:cs typeface="Arial" panose="020B0604020202020204" pitchFamily="34" charset="0"/>
                        </a:rPr>
                        <a:t>H4</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434169925"/>
                  </a:ext>
                </a:extLst>
              </a:tr>
              <a:tr h="224974">
                <a:tc>
                  <a:txBody>
                    <a:bodyPr/>
                    <a:lstStyle/>
                    <a:p>
                      <a:pPr algn="l">
                        <a:spcBef>
                          <a:spcPts val="200"/>
                        </a:spcBef>
                        <a:spcAft>
                          <a:spcPts val="200"/>
                        </a:spcAft>
                      </a:pPr>
                      <a:r>
                        <a:rPr lang="es-ES" altLang="es-ES" sz="1400" dirty="0">
                          <a:ea typeface="Times New Roman" panose="02020603050405020304" pitchFamily="18" charset="0"/>
                          <a:cs typeface="Arial" panose="020B0604020202020204" pitchFamily="34" charset="0"/>
                        </a:rPr>
                        <a:t>CEM II B 42,5 R</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200"/>
                        </a:spcBef>
                        <a:spcAft>
                          <a:spcPts val="200"/>
                        </a:spcAft>
                      </a:pPr>
                      <a:r>
                        <a:rPr lang="es-ES" sz="1400">
                          <a:effectLst/>
                          <a:latin typeface="Arial" panose="020B0604020202020204" pitchFamily="34" charset="0"/>
                          <a:cs typeface="Arial" panose="020B0604020202020204" pitchFamily="34" charset="0"/>
                        </a:rPr>
                        <a:t>kg</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a:effectLst/>
                          <a:latin typeface="Arial" panose="020B0604020202020204" pitchFamily="34" charset="0"/>
                          <a:cs typeface="Arial" panose="020B0604020202020204" pitchFamily="34" charset="0"/>
                        </a:rPr>
                        <a:t>343</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a:effectLst/>
                          <a:latin typeface="Arial" panose="020B0604020202020204" pitchFamily="34" charset="0"/>
                          <a:cs typeface="Arial" panose="020B0604020202020204" pitchFamily="34" charset="0"/>
                        </a:rPr>
                        <a:t>343</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a:effectLst/>
                          <a:latin typeface="Arial" panose="020B0604020202020204" pitchFamily="34" charset="0"/>
                          <a:cs typeface="Arial" panose="020B0604020202020204" pitchFamily="34" charset="0"/>
                        </a:rPr>
                        <a:t>305</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dirty="0">
                          <a:effectLst/>
                          <a:latin typeface="Arial" panose="020B0604020202020204" pitchFamily="34" charset="0"/>
                          <a:cs typeface="Arial" panose="020B0604020202020204" pitchFamily="34" charset="0"/>
                        </a:rPr>
                        <a:t>300</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999549097"/>
                  </a:ext>
                </a:extLst>
              </a:tr>
              <a:tr h="224974">
                <a:tc>
                  <a:txBody>
                    <a:bodyPr/>
                    <a:lstStyle/>
                    <a:p>
                      <a:pPr algn="l">
                        <a:spcBef>
                          <a:spcPts val="200"/>
                        </a:spcBef>
                        <a:spcAft>
                          <a:spcPts val="200"/>
                        </a:spcAft>
                      </a:pPr>
                      <a:r>
                        <a:rPr lang="es-ES" sz="1400" dirty="0">
                          <a:effectLst/>
                          <a:latin typeface="Arial" panose="020B0604020202020204" pitchFamily="34" charset="0"/>
                          <a:cs typeface="Arial" panose="020B0604020202020204" pitchFamily="34" charset="0"/>
                        </a:rPr>
                        <a:t>Agua / </a:t>
                      </a:r>
                      <a:r>
                        <a:rPr lang="es-ES" sz="1400" dirty="0" err="1">
                          <a:effectLst/>
                          <a:latin typeface="Arial" panose="020B0604020202020204" pitchFamily="34" charset="0"/>
                          <a:cs typeface="Arial" panose="020B0604020202020204" pitchFamily="34" charset="0"/>
                        </a:rPr>
                        <a:t>Water</a:t>
                      </a:r>
                      <a:r>
                        <a:rPr lang="es-ES" sz="1400" dirty="0">
                          <a:effectLst/>
                          <a:latin typeface="Arial" panose="020B0604020202020204" pitchFamily="34" charset="0"/>
                          <a:cs typeface="Arial" panose="020B0604020202020204" pitchFamily="34" charset="0"/>
                        </a:rPr>
                        <a:t> </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200"/>
                        </a:spcBef>
                        <a:spcAft>
                          <a:spcPts val="200"/>
                        </a:spcAft>
                      </a:pPr>
                      <a:r>
                        <a:rPr lang="es-ES" sz="1400">
                          <a:effectLst/>
                          <a:latin typeface="Arial" panose="020B0604020202020204" pitchFamily="34" charset="0"/>
                          <a:cs typeface="Arial" panose="020B0604020202020204" pitchFamily="34" charset="0"/>
                        </a:rPr>
                        <a:t>l</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a:effectLst/>
                          <a:latin typeface="Arial" panose="020B0604020202020204" pitchFamily="34" charset="0"/>
                          <a:cs typeface="Arial" panose="020B0604020202020204" pitchFamily="34" charset="0"/>
                        </a:rPr>
                        <a:t>93,30</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a:effectLst/>
                          <a:latin typeface="Arial" panose="020B0604020202020204" pitchFamily="34" charset="0"/>
                          <a:cs typeface="Arial" panose="020B0604020202020204" pitchFamily="34" charset="0"/>
                        </a:rPr>
                        <a:t>108,80</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a:effectLst/>
                          <a:latin typeface="Arial" panose="020B0604020202020204" pitchFamily="34" charset="0"/>
                          <a:cs typeface="Arial" panose="020B0604020202020204" pitchFamily="34" charset="0"/>
                        </a:rPr>
                        <a:t>100,65</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dirty="0">
                          <a:effectLst/>
                          <a:latin typeface="Arial" panose="020B0604020202020204" pitchFamily="34" charset="0"/>
                          <a:cs typeface="Arial" panose="020B0604020202020204" pitchFamily="34" charset="0"/>
                        </a:rPr>
                        <a:t>80,73</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835599242"/>
                  </a:ext>
                </a:extLst>
              </a:tr>
              <a:tr h="224974">
                <a:tc>
                  <a:txBody>
                    <a:bodyPr/>
                    <a:lstStyle/>
                    <a:p>
                      <a:pPr algn="l">
                        <a:spcBef>
                          <a:spcPts val="200"/>
                        </a:spcBef>
                        <a:spcAft>
                          <a:spcPts val="200"/>
                        </a:spcAft>
                      </a:pPr>
                      <a:r>
                        <a:rPr lang="es-ES" sz="1400" dirty="0">
                          <a:effectLst/>
                          <a:latin typeface="Arial" panose="020B0604020202020204" pitchFamily="34" charset="0"/>
                          <a:cs typeface="Arial" panose="020B0604020202020204" pitchFamily="34" charset="0"/>
                        </a:rPr>
                        <a:t>Arena </a:t>
                      </a:r>
                      <a:r>
                        <a:rPr lang="es-ES" sz="1400" dirty="0" err="1">
                          <a:effectLst/>
                          <a:latin typeface="Arial" panose="020B0604020202020204" pitchFamily="34" charset="0"/>
                          <a:cs typeface="Arial" panose="020B0604020202020204" pitchFamily="34" charset="0"/>
                        </a:rPr>
                        <a:t>silicea</a:t>
                      </a:r>
                      <a:r>
                        <a:rPr lang="es-ES" sz="1400" dirty="0">
                          <a:effectLst/>
                          <a:latin typeface="Arial" panose="020B0604020202020204" pitchFamily="34" charset="0"/>
                          <a:cs typeface="Arial" panose="020B0604020202020204" pitchFamily="34" charset="0"/>
                        </a:rPr>
                        <a:t> / </a:t>
                      </a:r>
                      <a:r>
                        <a:rPr lang="es-ES" sz="1400" dirty="0" err="1">
                          <a:effectLst/>
                          <a:latin typeface="Arial" panose="020B0604020202020204" pitchFamily="34" charset="0"/>
                          <a:cs typeface="Arial" panose="020B0604020202020204" pitchFamily="34" charset="0"/>
                        </a:rPr>
                        <a:t>Silica</a:t>
                      </a:r>
                      <a:r>
                        <a:rPr lang="es-ES" sz="1400" dirty="0">
                          <a:effectLst/>
                          <a:latin typeface="Arial" panose="020B0604020202020204" pitchFamily="34" charset="0"/>
                          <a:cs typeface="Arial" panose="020B0604020202020204" pitchFamily="34" charset="0"/>
                        </a:rPr>
                        <a:t> </a:t>
                      </a:r>
                      <a:r>
                        <a:rPr lang="es-ES" sz="1400" dirty="0" err="1">
                          <a:effectLst/>
                          <a:latin typeface="Arial" panose="020B0604020202020204" pitchFamily="34" charset="0"/>
                          <a:cs typeface="Arial" panose="020B0604020202020204" pitchFamily="34" charset="0"/>
                        </a:rPr>
                        <a:t>Sand</a:t>
                      </a:r>
                      <a:r>
                        <a:rPr lang="es-ES" sz="1400" dirty="0">
                          <a:effectLst/>
                          <a:latin typeface="Arial" panose="020B0604020202020204" pitchFamily="34" charset="0"/>
                          <a:cs typeface="Arial" panose="020B0604020202020204" pitchFamily="34" charset="0"/>
                        </a:rPr>
                        <a:t> 0/4</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200"/>
                        </a:spcBef>
                        <a:spcAft>
                          <a:spcPts val="200"/>
                        </a:spcAft>
                      </a:pPr>
                      <a:r>
                        <a:rPr lang="es-ES" sz="1400" dirty="0">
                          <a:effectLst/>
                          <a:latin typeface="Arial" panose="020B0604020202020204" pitchFamily="34" charset="0"/>
                          <a:cs typeface="Arial" panose="020B0604020202020204" pitchFamily="34" charset="0"/>
                        </a:rPr>
                        <a:t>kg</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a:effectLst/>
                          <a:latin typeface="Arial" panose="020B0604020202020204" pitchFamily="34" charset="0"/>
                          <a:cs typeface="Arial" panose="020B0604020202020204" pitchFamily="34" charset="0"/>
                        </a:rPr>
                        <a:t>0</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a:effectLst/>
                          <a:latin typeface="Arial" panose="020B0604020202020204" pitchFamily="34" charset="0"/>
                          <a:cs typeface="Arial" panose="020B0604020202020204" pitchFamily="34" charset="0"/>
                        </a:rPr>
                        <a:t>0</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dirty="0">
                          <a:effectLst/>
                          <a:latin typeface="Arial" panose="020B0604020202020204" pitchFamily="34" charset="0"/>
                          <a:cs typeface="Arial" panose="020B0604020202020204" pitchFamily="34" charset="0"/>
                        </a:rPr>
                        <a:t>126,70</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dirty="0">
                          <a:effectLst/>
                          <a:latin typeface="Arial" panose="020B0604020202020204" pitchFamily="34" charset="0"/>
                          <a:cs typeface="Arial" panose="020B0604020202020204" pitchFamily="34" charset="0"/>
                        </a:rPr>
                        <a:t>87,97</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562894175"/>
                  </a:ext>
                </a:extLst>
              </a:tr>
              <a:tr h="224974">
                <a:tc>
                  <a:txBody>
                    <a:bodyPr/>
                    <a:lstStyle/>
                    <a:p>
                      <a:pPr algn="l">
                        <a:spcBef>
                          <a:spcPts val="200"/>
                        </a:spcBef>
                        <a:spcAft>
                          <a:spcPts val="200"/>
                        </a:spcAft>
                      </a:pPr>
                      <a:r>
                        <a:rPr lang="es-ES" sz="1400">
                          <a:effectLst/>
                          <a:latin typeface="Arial" panose="020B0604020202020204" pitchFamily="34" charset="0"/>
                          <a:cs typeface="Arial" panose="020B0604020202020204" pitchFamily="34" charset="0"/>
                        </a:rPr>
                        <a:t>Grava / Crushed Agg 4/12,5</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200"/>
                        </a:spcBef>
                        <a:spcAft>
                          <a:spcPts val="200"/>
                        </a:spcAft>
                      </a:pPr>
                      <a:r>
                        <a:rPr lang="es-ES" sz="1400" dirty="0">
                          <a:effectLst/>
                          <a:latin typeface="Arial" panose="020B0604020202020204" pitchFamily="34" charset="0"/>
                          <a:cs typeface="Arial" panose="020B0604020202020204" pitchFamily="34" charset="0"/>
                        </a:rPr>
                        <a:t>kg</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a:effectLst/>
                          <a:latin typeface="Arial" panose="020B0604020202020204" pitchFamily="34" charset="0"/>
                          <a:cs typeface="Arial" panose="020B0604020202020204" pitchFamily="34" charset="0"/>
                        </a:rPr>
                        <a:t>1.569,80</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a:effectLst/>
                          <a:latin typeface="Arial" panose="020B0604020202020204" pitchFamily="34" charset="0"/>
                          <a:cs typeface="Arial" panose="020B0604020202020204" pitchFamily="34" charset="0"/>
                        </a:rPr>
                        <a:t>1.569,80</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a:effectLst/>
                          <a:latin typeface="Arial" panose="020B0604020202020204" pitchFamily="34" charset="0"/>
                          <a:cs typeface="Arial" panose="020B0604020202020204" pitchFamily="34" charset="0"/>
                        </a:rPr>
                        <a:t>1.457,20</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dirty="0">
                          <a:effectLst/>
                          <a:latin typeface="Arial" panose="020B0604020202020204" pitchFamily="34" charset="0"/>
                          <a:cs typeface="Arial" panose="020B0604020202020204" pitchFamily="34" charset="0"/>
                        </a:rPr>
                        <a:t>1.309,15</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918238835"/>
                  </a:ext>
                </a:extLst>
              </a:tr>
              <a:tr h="224974">
                <a:tc>
                  <a:txBody>
                    <a:bodyPr/>
                    <a:lstStyle/>
                    <a:p>
                      <a:pPr algn="l">
                        <a:spcBef>
                          <a:spcPts val="200"/>
                        </a:spcBef>
                        <a:spcAft>
                          <a:spcPts val="200"/>
                        </a:spcAft>
                      </a:pPr>
                      <a:r>
                        <a:rPr lang="es-ES" sz="1400" dirty="0">
                          <a:effectLst/>
                          <a:latin typeface="Arial" panose="020B0604020202020204" pitchFamily="34" charset="0"/>
                          <a:cs typeface="Arial" panose="020B0604020202020204" pitchFamily="34" charset="0"/>
                        </a:rPr>
                        <a:t>Aditivo / </a:t>
                      </a:r>
                      <a:r>
                        <a:rPr lang="es-ES" sz="1400" dirty="0" err="1">
                          <a:effectLst/>
                          <a:latin typeface="Arial" panose="020B0604020202020204" pitchFamily="34" charset="0"/>
                          <a:cs typeface="Arial" panose="020B0604020202020204" pitchFamily="34" charset="0"/>
                        </a:rPr>
                        <a:t>Admixture</a:t>
                      </a:r>
                      <a:r>
                        <a:rPr lang="es-ES" sz="1400" dirty="0">
                          <a:effectLst/>
                          <a:latin typeface="Arial" panose="020B0604020202020204" pitchFamily="34" charset="0"/>
                          <a:cs typeface="Arial" panose="020B0604020202020204" pitchFamily="34" charset="0"/>
                        </a:rPr>
                        <a:t> (2%)</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200"/>
                        </a:spcBef>
                        <a:spcAft>
                          <a:spcPts val="200"/>
                        </a:spcAft>
                      </a:pPr>
                      <a:r>
                        <a:rPr lang="es-ES" sz="1400">
                          <a:effectLst/>
                          <a:latin typeface="Arial" panose="020B0604020202020204" pitchFamily="34" charset="0"/>
                          <a:cs typeface="Arial" panose="020B0604020202020204" pitchFamily="34" charset="0"/>
                        </a:rPr>
                        <a:t>l</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dirty="0">
                          <a:effectLst/>
                          <a:latin typeface="Arial" panose="020B0604020202020204" pitchFamily="34" charset="0"/>
                          <a:cs typeface="Arial" panose="020B0604020202020204" pitchFamily="34" charset="0"/>
                        </a:rPr>
                        <a:t>1,715</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a:effectLst/>
                          <a:latin typeface="Arial" panose="020B0604020202020204" pitchFamily="34" charset="0"/>
                          <a:cs typeface="Arial" panose="020B0604020202020204" pitchFamily="34" charset="0"/>
                        </a:rPr>
                        <a:t>1,71</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a:effectLst/>
                          <a:latin typeface="Arial" panose="020B0604020202020204" pitchFamily="34" charset="0"/>
                          <a:cs typeface="Arial" panose="020B0604020202020204" pitchFamily="34" charset="0"/>
                        </a:rPr>
                        <a:t>1,52</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dirty="0">
                          <a:effectLst/>
                          <a:latin typeface="Arial" panose="020B0604020202020204" pitchFamily="34" charset="0"/>
                          <a:cs typeface="Arial" panose="020B0604020202020204" pitchFamily="34" charset="0"/>
                        </a:rPr>
                        <a:t>1,50</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950869318"/>
                  </a:ext>
                </a:extLst>
              </a:tr>
              <a:tr h="224974">
                <a:tc>
                  <a:txBody>
                    <a:bodyPr/>
                    <a:lstStyle/>
                    <a:p>
                      <a:pPr algn="l">
                        <a:spcBef>
                          <a:spcPts val="200"/>
                        </a:spcBef>
                        <a:spcAft>
                          <a:spcPts val="200"/>
                        </a:spcAft>
                      </a:pPr>
                      <a:r>
                        <a:rPr lang="es-ES" sz="1400" dirty="0">
                          <a:effectLst/>
                          <a:latin typeface="Arial" panose="020B0604020202020204" pitchFamily="34" charset="0"/>
                          <a:cs typeface="Arial" panose="020B0604020202020204" pitchFamily="34" charset="0"/>
                        </a:rPr>
                        <a:t>Relación a/c / Ratio w/c</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200"/>
                        </a:spcBef>
                        <a:spcAft>
                          <a:spcPts val="200"/>
                        </a:spcAft>
                      </a:pPr>
                      <a:r>
                        <a:rPr lang="es-ES" sz="1400" dirty="0">
                          <a:effectLst/>
                          <a:latin typeface="Arial" panose="020B0604020202020204" pitchFamily="34" charset="0"/>
                          <a:cs typeface="Arial" panose="020B0604020202020204" pitchFamily="34" charset="0"/>
                        </a:rPr>
                        <a:t> </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dirty="0">
                          <a:effectLst/>
                          <a:latin typeface="Arial" panose="020B0604020202020204" pitchFamily="34" charset="0"/>
                          <a:cs typeface="Arial" panose="020B0604020202020204" pitchFamily="34" charset="0"/>
                        </a:rPr>
                        <a:t>0,27</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dirty="0">
                          <a:effectLst/>
                          <a:latin typeface="Arial" panose="020B0604020202020204" pitchFamily="34" charset="0"/>
                          <a:cs typeface="Arial" panose="020B0604020202020204" pitchFamily="34" charset="0"/>
                        </a:rPr>
                        <a:t>0,33</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a:effectLst/>
                          <a:latin typeface="Arial" panose="020B0604020202020204" pitchFamily="34" charset="0"/>
                          <a:cs typeface="Arial" panose="020B0604020202020204" pitchFamily="34" charset="0"/>
                        </a:rPr>
                        <a:t>0,33</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dirty="0">
                          <a:effectLst/>
                          <a:latin typeface="Arial" panose="020B0604020202020204" pitchFamily="34" charset="0"/>
                          <a:cs typeface="Arial" panose="020B0604020202020204" pitchFamily="34" charset="0"/>
                        </a:rPr>
                        <a:t>0,27</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397303781"/>
                  </a:ext>
                </a:extLst>
              </a:tr>
            </a:tbl>
          </a:graphicData>
        </a:graphic>
      </p:graphicFrame>
      <p:sp>
        <p:nvSpPr>
          <p:cNvPr id="1031" name="Rectangle 2"/>
          <p:cNvSpPr>
            <a:spLocks noChangeArrowheads="1"/>
          </p:cNvSpPr>
          <p:nvPr/>
        </p:nvSpPr>
        <p:spPr bwMode="auto">
          <a:xfrm>
            <a:off x="216671" y="10004960"/>
            <a:ext cx="1488094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42900"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indent="0" algn="just" defTabSz="914400"/>
            <a:r>
              <a:rPr lang="es-ES" altLang="es-ES" sz="1800" b="1" dirty="0">
                <a:ea typeface="Times New Roman" panose="02020603050405020304" pitchFamily="18" charset="0"/>
                <a:cs typeface="Arial" panose="020B0604020202020204" pitchFamily="34" charset="0"/>
              </a:rPr>
              <a:t>PLAN EXPERIMENTAL / </a:t>
            </a:r>
            <a:r>
              <a:rPr lang="es-ES" altLang="es-ES" sz="1800" b="1" dirty="0">
                <a:solidFill>
                  <a:schemeClr val="tx2">
                    <a:lumMod val="60000"/>
                    <a:lumOff val="40000"/>
                  </a:schemeClr>
                </a:solidFill>
                <a:ea typeface="Times New Roman" panose="02020603050405020304" pitchFamily="18" charset="0"/>
                <a:cs typeface="Arial" panose="020B0604020202020204" pitchFamily="34" charset="0"/>
              </a:rPr>
              <a:t>EXPERIMENTAL PLAN</a:t>
            </a:r>
            <a:endParaRPr lang="es-ES" altLang="es-ES" sz="1800" dirty="0">
              <a:solidFill>
                <a:schemeClr val="tx2">
                  <a:lumMod val="60000"/>
                  <a:lumOff val="40000"/>
                </a:schemeClr>
              </a:solidFill>
              <a:cs typeface="Arial" panose="020B0604020202020204" pitchFamily="34" charset="0"/>
            </a:endParaRPr>
          </a:p>
          <a:p>
            <a:pPr lvl="0" indent="0" algn="just" defTabSz="914400"/>
            <a:r>
              <a:rPr lang="es-ES" altLang="es-ES" sz="1800" b="1" dirty="0">
                <a:ea typeface="Times New Roman" panose="02020603050405020304" pitchFamily="18" charset="0"/>
                <a:cs typeface="Arial" panose="020B0604020202020204" pitchFamily="34" charset="0"/>
              </a:rPr>
              <a:t>Materiales</a:t>
            </a:r>
            <a:endParaRPr lang="es-ES" altLang="es-ES" sz="1800" dirty="0">
              <a:cs typeface="Arial" panose="020B0604020202020204" pitchFamily="34" charset="0"/>
            </a:endParaRPr>
          </a:p>
          <a:p>
            <a:pPr lvl="0" indent="0" algn="just" defTabSz="914400"/>
            <a:r>
              <a:rPr lang="es-ES" altLang="es-ES" sz="1800" dirty="0">
                <a:ea typeface="Times New Roman" panose="02020603050405020304" pitchFamily="18" charset="0"/>
                <a:cs typeface="Arial" panose="020B0604020202020204" pitchFamily="34" charset="0"/>
              </a:rPr>
              <a:t>Se confeccionaron cuatro mezclas con diferente matriz y estructura porosa para determinar su permeabilidad y resistencia frente al hielo-deshielo. La tabla 1 muestra la dosificación de las mezclas. </a:t>
            </a:r>
            <a:endParaRPr lang="es-ES" altLang="es-ES" sz="1800" dirty="0">
              <a:cs typeface="Arial" panose="020B0604020202020204" pitchFamily="34" charset="0"/>
            </a:endParaRPr>
          </a:p>
        </p:txBody>
      </p:sp>
      <p:sp>
        <p:nvSpPr>
          <p:cNvPr id="1032" name="Rectángulo 1031"/>
          <p:cNvSpPr/>
          <p:nvPr/>
        </p:nvSpPr>
        <p:spPr>
          <a:xfrm>
            <a:off x="772014" y="11924064"/>
            <a:ext cx="5696483" cy="307777"/>
          </a:xfrm>
          <a:prstGeom prst="rect">
            <a:avLst/>
          </a:prstGeom>
        </p:spPr>
        <p:txBody>
          <a:bodyPr wrap="square">
            <a:spAutoFit/>
          </a:bodyPr>
          <a:lstStyle/>
          <a:p>
            <a:pPr lvl="0" indent="0" algn="just" defTabSz="914400"/>
            <a:r>
              <a:rPr lang="es-ES" altLang="es-ES" sz="1400" dirty="0">
                <a:latin typeface="Arial" panose="020B0604020202020204" pitchFamily="34" charset="0"/>
                <a:ea typeface="Times New Roman" panose="02020603050405020304" pitchFamily="18" charset="0"/>
                <a:cs typeface="Arial" panose="020B0604020202020204" pitchFamily="34" charset="0"/>
              </a:rPr>
              <a:t>Tabla 1. Dosificaciones hormigones / </a:t>
            </a:r>
            <a:r>
              <a:rPr lang="es-ES" altLang="es-ES" sz="1400" dirty="0" err="1">
                <a:solidFill>
                  <a:schemeClr val="tx2">
                    <a:lumMod val="60000"/>
                    <a:lumOff val="40000"/>
                  </a:schemeClr>
                </a:solidFill>
                <a:latin typeface="Arial" panose="020B0604020202020204" pitchFamily="34" charset="0"/>
                <a:cs typeface="Arial" panose="020B0604020202020204" pitchFamily="34" charset="0"/>
              </a:rPr>
              <a:t>Table</a:t>
            </a:r>
            <a:r>
              <a:rPr lang="es-ES" altLang="es-ES" sz="1400" dirty="0">
                <a:solidFill>
                  <a:schemeClr val="tx2">
                    <a:lumMod val="60000"/>
                    <a:lumOff val="40000"/>
                  </a:schemeClr>
                </a:solidFill>
                <a:latin typeface="Arial" panose="020B0604020202020204" pitchFamily="34" charset="0"/>
                <a:cs typeface="Arial" panose="020B0604020202020204" pitchFamily="34" charset="0"/>
              </a:rPr>
              <a:t> 1. </a:t>
            </a:r>
            <a:r>
              <a:rPr lang="es-ES" altLang="es-ES" sz="1400" dirty="0" err="1">
                <a:solidFill>
                  <a:schemeClr val="tx2">
                    <a:lumMod val="60000"/>
                    <a:lumOff val="40000"/>
                  </a:schemeClr>
                </a:solidFill>
                <a:latin typeface="Arial" panose="020B0604020202020204" pitchFamily="34" charset="0"/>
                <a:cs typeface="Arial" panose="020B0604020202020204" pitchFamily="34" charset="0"/>
              </a:rPr>
              <a:t>Mix</a:t>
            </a:r>
            <a:r>
              <a:rPr lang="es-ES" altLang="es-ES" sz="1400" dirty="0">
                <a:solidFill>
                  <a:schemeClr val="tx2">
                    <a:lumMod val="60000"/>
                    <a:lumOff val="40000"/>
                  </a:schemeClr>
                </a:solidFill>
                <a:latin typeface="Arial" panose="020B0604020202020204" pitchFamily="34" charset="0"/>
                <a:cs typeface="Arial" panose="020B0604020202020204" pitchFamily="34" charset="0"/>
              </a:rPr>
              <a:t> </a:t>
            </a:r>
            <a:r>
              <a:rPr lang="es-ES" altLang="es-ES" sz="1400" dirty="0" err="1">
                <a:solidFill>
                  <a:schemeClr val="tx2">
                    <a:lumMod val="60000"/>
                    <a:lumOff val="40000"/>
                  </a:schemeClr>
                </a:solidFill>
                <a:latin typeface="Arial" panose="020B0604020202020204" pitchFamily="34" charset="0"/>
                <a:cs typeface="Arial" panose="020B0604020202020204" pitchFamily="34" charset="0"/>
              </a:rPr>
              <a:t>design</a:t>
            </a:r>
            <a:r>
              <a:rPr lang="es-ES" altLang="es-ES" sz="1400" dirty="0">
                <a:solidFill>
                  <a:schemeClr val="tx2">
                    <a:lumMod val="60000"/>
                    <a:lumOff val="40000"/>
                  </a:schemeClr>
                </a:solidFill>
                <a:latin typeface="Arial" panose="020B0604020202020204" pitchFamily="34" charset="0"/>
                <a:cs typeface="Arial" panose="020B0604020202020204" pitchFamily="34" charset="0"/>
              </a:rPr>
              <a:t>  concrete</a:t>
            </a:r>
          </a:p>
        </p:txBody>
      </p:sp>
      <p:sp>
        <p:nvSpPr>
          <p:cNvPr id="1033" name="Rectángulo 1032"/>
          <p:cNvSpPr/>
          <p:nvPr/>
        </p:nvSpPr>
        <p:spPr>
          <a:xfrm>
            <a:off x="197380" y="11126038"/>
            <a:ext cx="14986168" cy="923330"/>
          </a:xfrm>
          <a:prstGeom prst="rect">
            <a:avLst/>
          </a:prstGeom>
        </p:spPr>
        <p:txBody>
          <a:bodyPr wrap="square">
            <a:spAutoFit/>
          </a:bodyPr>
          <a:lstStyle/>
          <a:p>
            <a:pPr algn="just"/>
            <a:r>
              <a:rPr lang="en-US" sz="1800" b="1"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Materials</a:t>
            </a:r>
            <a:endParaRPr lang="es-E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endParaRPr>
          </a:p>
          <a:p>
            <a:pPr algn="just">
              <a:spcAft>
                <a:spcPts val="600"/>
              </a:spcAft>
            </a:pP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Four mixtures with different matrix and porous structure were made to determine their permeability and freeze-thaw resistance. Table 1 shows the dosage of the mixtures.</a:t>
            </a:r>
            <a:endParaRPr lang="es-E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1035" name="Tabla 1034"/>
          <p:cNvGraphicFramePr>
            <a:graphicFrameLocks noGrp="1"/>
          </p:cNvGraphicFramePr>
          <p:nvPr>
            <p:extLst>
              <p:ext uri="{D42A27DB-BD31-4B8C-83A1-F6EECF244321}">
                <p14:modId xmlns:p14="http://schemas.microsoft.com/office/powerpoint/2010/main" val="2198894825"/>
              </p:ext>
            </p:extLst>
          </p:nvPr>
        </p:nvGraphicFramePr>
        <p:xfrm>
          <a:off x="7032008" y="12263802"/>
          <a:ext cx="8122327" cy="1979930"/>
        </p:xfrm>
        <a:graphic>
          <a:graphicData uri="http://schemas.openxmlformats.org/drawingml/2006/table">
            <a:tbl>
              <a:tblPr firstRow="1" firstCol="1" bandRow="1">
                <a:tableStyleId>{5C22544A-7EE6-4342-B048-85BDC9FD1C3A}</a:tableStyleId>
              </a:tblPr>
              <a:tblGrid>
                <a:gridCol w="1433335">
                  <a:extLst>
                    <a:ext uri="{9D8B030D-6E8A-4147-A177-3AD203B41FA5}">
                      <a16:colId xmlns:a16="http://schemas.microsoft.com/office/drawing/2014/main" val="259200837"/>
                    </a:ext>
                  </a:extLst>
                </a:gridCol>
                <a:gridCol w="1873377">
                  <a:extLst>
                    <a:ext uri="{9D8B030D-6E8A-4147-A177-3AD203B41FA5}">
                      <a16:colId xmlns:a16="http://schemas.microsoft.com/office/drawing/2014/main" val="3972605497"/>
                    </a:ext>
                  </a:extLst>
                </a:gridCol>
                <a:gridCol w="2160276">
                  <a:extLst>
                    <a:ext uri="{9D8B030D-6E8A-4147-A177-3AD203B41FA5}">
                      <a16:colId xmlns:a16="http://schemas.microsoft.com/office/drawing/2014/main" val="1084314783"/>
                    </a:ext>
                  </a:extLst>
                </a:gridCol>
                <a:gridCol w="2655339">
                  <a:extLst>
                    <a:ext uri="{9D8B030D-6E8A-4147-A177-3AD203B41FA5}">
                      <a16:colId xmlns:a16="http://schemas.microsoft.com/office/drawing/2014/main" val="637902680"/>
                    </a:ext>
                  </a:extLst>
                </a:gridCol>
              </a:tblGrid>
              <a:tr h="303356">
                <a:tc>
                  <a:txBody>
                    <a:bodyPr/>
                    <a:lstStyle/>
                    <a:p>
                      <a:pPr algn="just">
                        <a:spcAft>
                          <a:spcPts val="0"/>
                        </a:spcAft>
                      </a:pPr>
                      <a:r>
                        <a:rPr lang="es-ES" sz="1400" dirty="0">
                          <a:effectLst/>
                          <a:latin typeface="Arial" panose="020B0604020202020204" pitchFamily="34" charset="0"/>
                          <a:cs typeface="Arial" panose="020B0604020202020204" pitchFamily="34" charset="0"/>
                        </a:rPr>
                        <a:t>HORMIGÓN / CONCRETE</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spcAft>
                          <a:spcPts val="0"/>
                        </a:spcAft>
                      </a:pPr>
                      <a:r>
                        <a:rPr lang="es-ES" sz="1400" dirty="0">
                          <a:effectLst/>
                          <a:latin typeface="Arial" panose="020B0604020202020204" pitchFamily="34" charset="0"/>
                          <a:cs typeface="Arial" panose="020B0604020202020204" pitchFamily="34" charset="0"/>
                        </a:rPr>
                        <a:t>AMASADAS/BATCH</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spcAft>
                          <a:spcPts val="0"/>
                        </a:spcAft>
                      </a:pPr>
                      <a:r>
                        <a:rPr lang="es-ES" sz="1400" dirty="0">
                          <a:effectLst/>
                          <a:latin typeface="Arial" panose="020B0604020202020204" pitchFamily="34" charset="0"/>
                          <a:cs typeface="Arial" panose="020B0604020202020204" pitchFamily="34" charset="0"/>
                        </a:rPr>
                        <a:t>PROBETASAMASADA/ SPECIMENS BY BATCH</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spcAft>
                          <a:spcPts val="0"/>
                        </a:spcAft>
                      </a:pPr>
                      <a:r>
                        <a:rPr lang="es-ES" sz="1400" dirty="0">
                          <a:effectLst/>
                          <a:latin typeface="Arial" panose="020B0604020202020204" pitchFamily="34" charset="0"/>
                          <a:cs typeface="Arial" panose="020B0604020202020204" pitchFamily="34" charset="0"/>
                        </a:rPr>
                        <a:t>ENSAYO / TEST</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841202689"/>
                  </a:ext>
                </a:extLst>
              </a:tr>
              <a:tr h="0">
                <a:tc>
                  <a:txBody>
                    <a:bodyPr/>
                    <a:lstStyle/>
                    <a:p>
                      <a:pPr algn="just">
                        <a:spcAft>
                          <a:spcPts val="0"/>
                        </a:spcAft>
                      </a:pPr>
                      <a:r>
                        <a:rPr lang="es-ES" sz="1400" dirty="0">
                          <a:effectLst/>
                          <a:latin typeface="Arial" panose="020B0604020202020204" pitchFamily="34" charset="0"/>
                          <a:cs typeface="Arial" panose="020B0604020202020204" pitchFamily="34" charset="0"/>
                        </a:rPr>
                        <a:t>H1, H2, H3</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spcAft>
                          <a:spcPts val="0"/>
                        </a:spcAft>
                      </a:pPr>
                      <a:r>
                        <a:rPr lang="es-ES" sz="1400">
                          <a:effectLst/>
                          <a:latin typeface="Arial" panose="020B0604020202020204" pitchFamily="34" charset="0"/>
                          <a:cs typeface="Arial" panose="020B0604020202020204" pitchFamily="34" charset="0"/>
                        </a:rPr>
                        <a:t>6 de 30 litros / liters</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spcAft>
                          <a:spcPts val="0"/>
                        </a:spcAft>
                      </a:pPr>
                      <a:r>
                        <a:rPr lang="es-ES" sz="1400" dirty="0">
                          <a:effectLst/>
                          <a:latin typeface="Arial" panose="020B0604020202020204" pitchFamily="34" charset="0"/>
                          <a:cs typeface="Arial" panose="020B0604020202020204" pitchFamily="34" charset="0"/>
                        </a:rPr>
                        <a:t>2 de 30x30x10 cm</a:t>
                      </a:r>
                      <a:br>
                        <a:rPr lang="es-ES" sz="1400" dirty="0">
                          <a:effectLst/>
                          <a:latin typeface="Arial" panose="020B0604020202020204" pitchFamily="34" charset="0"/>
                          <a:cs typeface="Arial" panose="020B0604020202020204" pitchFamily="34" charset="0"/>
                        </a:rPr>
                      </a:br>
                      <a:r>
                        <a:rPr lang="es-ES" sz="1400" dirty="0">
                          <a:effectLst/>
                          <a:latin typeface="Arial" panose="020B0604020202020204" pitchFamily="34" charset="0"/>
                          <a:cs typeface="Arial" panose="020B0604020202020204" pitchFamily="34" charset="0"/>
                        </a:rPr>
                        <a:t>2 de 40x10x10 cm</a:t>
                      </a:r>
                      <a:br>
                        <a:rPr lang="es-ES" sz="1400" dirty="0">
                          <a:effectLst/>
                          <a:latin typeface="Arial" panose="020B0604020202020204" pitchFamily="34" charset="0"/>
                          <a:cs typeface="Arial" panose="020B0604020202020204" pitchFamily="34" charset="0"/>
                        </a:rPr>
                      </a:br>
                      <a:r>
                        <a:rPr lang="es-ES" sz="1400" dirty="0">
                          <a:effectLst/>
                          <a:latin typeface="Arial" panose="020B0604020202020204" pitchFamily="34" charset="0"/>
                          <a:cs typeface="Arial" panose="020B0604020202020204" pitchFamily="34" charset="0"/>
                        </a:rPr>
                        <a:t>2 de 10x10x10 cm</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nSpc>
                          <a:spcPct val="107000"/>
                        </a:lnSpc>
                        <a:spcAft>
                          <a:spcPts val="0"/>
                        </a:spcAft>
                      </a:pPr>
                      <a:r>
                        <a:rPr lang="es-ES" sz="1400" dirty="0">
                          <a:effectLst/>
                          <a:latin typeface="Arial" panose="020B0604020202020204" pitchFamily="34" charset="0"/>
                          <a:cs typeface="Arial" panose="020B0604020202020204" pitchFamily="34" charset="0"/>
                        </a:rPr>
                        <a:t>Permeabilidad / </a:t>
                      </a:r>
                      <a:r>
                        <a:rPr lang="es-ES" sz="1400" dirty="0" err="1">
                          <a:effectLst/>
                          <a:latin typeface="Arial" panose="020B0604020202020204" pitchFamily="34" charset="0"/>
                          <a:cs typeface="Arial" panose="020B0604020202020204" pitchFamily="34" charset="0"/>
                        </a:rPr>
                        <a:t>Permeability</a:t>
                      </a:r>
                      <a:endParaRPr lang="es-ES" sz="1400" dirty="0">
                        <a:effectLst/>
                        <a:latin typeface="Arial" panose="020B0604020202020204" pitchFamily="34" charset="0"/>
                        <a:cs typeface="Arial" panose="020B0604020202020204" pitchFamily="34" charset="0"/>
                      </a:endParaRPr>
                    </a:p>
                    <a:p>
                      <a:pPr>
                        <a:lnSpc>
                          <a:spcPct val="107000"/>
                        </a:lnSpc>
                        <a:spcAft>
                          <a:spcPts val="0"/>
                        </a:spcAft>
                      </a:pPr>
                      <a:r>
                        <a:rPr lang="es-ES" sz="1400" dirty="0">
                          <a:effectLst/>
                          <a:latin typeface="Arial" panose="020B0604020202020204" pitchFamily="34" charset="0"/>
                          <a:cs typeface="Arial" panose="020B0604020202020204" pitchFamily="34" charset="0"/>
                        </a:rPr>
                        <a:t>Flexión / </a:t>
                      </a:r>
                      <a:r>
                        <a:rPr lang="es-ES" sz="1400" dirty="0" err="1">
                          <a:effectLst/>
                          <a:latin typeface="Arial" panose="020B0604020202020204" pitchFamily="34" charset="0"/>
                          <a:cs typeface="Arial" panose="020B0604020202020204" pitchFamily="34" charset="0"/>
                        </a:rPr>
                        <a:t>Bendig</a:t>
                      </a:r>
                      <a:endParaRPr lang="es-ES" sz="1400" dirty="0">
                        <a:effectLst/>
                        <a:latin typeface="Arial" panose="020B0604020202020204" pitchFamily="34" charset="0"/>
                        <a:cs typeface="Arial" panose="020B0604020202020204" pitchFamily="34" charset="0"/>
                      </a:endParaRPr>
                    </a:p>
                    <a:p>
                      <a:pPr algn="l">
                        <a:spcAft>
                          <a:spcPts val="0"/>
                        </a:spcAft>
                      </a:pPr>
                      <a:r>
                        <a:rPr lang="es-ES" sz="1400" dirty="0">
                          <a:effectLst/>
                          <a:latin typeface="Arial" panose="020B0604020202020204" pitchFamily="34" charset="0"/>
                          <a:cs typeface="Arial" panose="020B0604020202020204" pitchFamily="34" charset="0"/>
                        </a:rPr>
                        <a:t>Compresión / </a:t>
                      </a:r>
                      <a:r>
                        <a:rPr lang="es-ES" sz="1400" dirty="0" err="1">
                          <a:effectLst/>
                          <a:latin typeface="Arial" panose="020B0604020202020204" pitchFamily="34" charset="0"/>
                          <a:cs typeface="Arial" panose="020B0604020202020204" pitchFamily="34" charset="0"/>
                        </a:rPr>
                        <a:t>Compression</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323650130"/>
                  </a:ext>
                </a:extLst>
              </a:tr>
              <a:tr h="0">
                <a:tc>
                  <a:txBody>
                    <a:bodyPr/>
                    <a:lstStyle/>
                    <a:p>
                      <a:pPr algn="just">
                        <a:spcAft>
                          <a:spcPts val="0"/>
                        </a:spcAft>
                      </a:pPr>
                      <a:r>
                        <a:rPr lang="es-ES" sz="1400">
                          <a:effectLst/>
                          <a:latin typeface="Arial" panose="020B0604020202020204" pitchFamily="34" charset="0"/>
                          <a:cs typeface="Arial" panose="020B0604020202020204" pitchFamily="34" charset="0"/>
                        </a:rPr>
                        <a:t>H4</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spcAft>
                          <a:spcPts val="0"/>
                        </a:spcAft>
                      </a:pPr>
                      <a:r>
                        <a:rPr lang="es-ES" sz="1400">
                          <a:effectLst/>
                          <a:latin typeface="Arial" panose="020B0604020202020204" pitchFamily="34" charset="0"/>
                          <a:cs typeface="Arial" panose="020B0604020202020204" pitchFamily="34" charset="0"/>
                        </a:rPr>
                        <a:t>2 de 50 litros / liters</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spcAft>
                          <a:spcPts val="0"/>
                        </a:spcAft>
                      </a:pPr>
                      <a:r>
                        <a:rPr lang="es-ES" sz="1400">
                          <a:effectLst/>
                          <a:latin typeface="Arial" panose="020B0604020202020204" pitchFamily="34" charset="0"/>
                          <a:cs typeface="Arial" panose="020B0604020202020204" pitchFamily="34" charset="0"/>
                        </a:rPr>
                        <a:t>2 de 30x30x10 cm</a:t>
                      </a:r>
                      <a:br>
                        <a:rPr lang="es-ES" sz="1400">
                          <a:effectLst/>
                          <a:latin typeface="Arial" panose="020B0604020202020204" pitchFamily="34" charset="0"/>
                          <a:cs typeface="Arial" panose="020B0604020202020204" pitchFamily="34" charset="0"/>
                        </a:rPr>
                      </a:br>
                      <a:r>
                        <a:rPr lang="es-ES" sz="1400">
                          <a:effectLst/>
                          <a:latin typeface="Arial" panose="020B0604020202020204" pitchFamily="34" charset="0"/>
                          <a:cs typeface="Arial" panose="020B0604020202020204" pitchFamily="34" charset="0"/>
                        </a:rPr>
                        <a:t>2 de 40x10x10 cm</a:t>
                      </a:r>
                      <a:br>
                        <a:rPr lang="es-ES" sz="1400">
                          <a:effectLst/>
                          <a:latin typeface="Arial" panose="020B0604020202020204" pitchFamily="34" charset="0"/>
                          <a:cs typeface="Arial" panose="020B0604020202020204" pitchFamily="34" charset="0"/>
                        </a:rPr>
                      </a:br>
                      <a:r>
                        <a:rPr lang="es-ES" sz="1400">
                          <a:effectLst/>
                          <a:latin typeface="Arial" panose="020B0604020202020204" pitchFamily="34" charset="0"/>
                          <a:cs typeface="Arial" panose="020B0604020202020204" pitchFamily="34" charset="0"/>
                        </a:rPr>
                        <a:t>2 de 10x10x10 cm</a:t>
                      </a:r>
                      <a:br>
                        <a:rPr lang="es-ES" sz="1400">
                          <a:effectLst/>
                          <a:latin typeface="Arial" panose="020B0604020202020204" pitchFamily="34" charset="0"/>
                          <a:cs typeface="Arial" panose="020B0604020202020204" pitchFamily="34" charset="0"/>
                        </a:rPr>
                      </a:br>
                      <a:r>
                        <a:rPr lang="es-ES_tradnl" sz="1400">
                          <a:effectLst/>
                          <a:latin typeface="Arial" panose="020B0604020202020204" pitchFamily="34" charset="0"/>
                          <a:cs typeface="Arial" panose="020B0604020202020204" pitchFamily="34" charset="0"/>
                        </a:rPr>
                        <a:t>6 de 15x15x15 cm</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nSpc>
                          <a:spcPct val="107000"/>
                        </a:lnSpc>
                        <a:spcAft>
                          <a:spcPts val="0"/>
                        </a:spcAft>
                      </a:pPr>
                      <a:r>
                        <a:rPr lang="es-ES" sz="1400" dirty="0">
                          <a:effectLst/>
                          <a:latin typeface="Arial" panose="020B0604020202020204" pitchFamily="34" charset="0"/>
                          <a:cs typeface="Arial" panose="020B0604020202020204" pitchFamily="34" charset="0"/>
                        </a:rPr>
                        <a:t>Permeabilidad / </a:t>
                      </a:r>
                      <a:r>
                        <a:rPr lang="es-ES" sz="1400" dirty="0" err="1">
                          <a:effectLst/>
                          <a:latin typeface="Arial" panose="020B0604020202020204" pitchFamily="34" charset="0"/>
                          <a:cs typeface="Arial" panose="020B0604020202020204" pitchFamily="34" charset="0"/>
                        </a:rPr>
                        <a:t>Permeability</a:t>
                      </a:r>
                      <a:endParaRPr lang="es-ES" sz="1400" dirty="0">
                        <a:effectLst/>
                        <a:latin typeface="Arial" panose="020B0604020202020204" pitchFamily="34" charset="0"/>
                        <a:cs typeface="Arial" panose="020B0604020202020204" pitchFamily="34" charset="0"/>
                      </a:endParaRPr>
                    </a:p>
                    <a:p>
                      <a:pPr>
                        <a:lnSpc>
                          <a:spcPct val="107000"/>
                        </a:lnSpc>
                        <a:spcAft>
                          <a:spcPts val="0"/>
                        </a:spcAft>
                      </a:pPr>
                      <a:r>
                        <a:rPr lang="es-ES" sz="1400" dirty="0">
                          <a:effectLst/>
                          <a:latin typeface="Arial" panose="020B0604020202020204" pitchFamily="34" charset="0"/>
                          <a:cs typeface="Arial" panose="020B0604020202020204" pitchFamily="34" charset="0"/>
                        </a:rPr>
                        <a:t>Flexión / </a:t>
                      </a:r>
                      <a:r>
                        <a:rPr lang="es-ES" sz="1400" dirty="0" err="1">
                          <a:effectLst/>
                          <a:latin typeface="Arial" panose="020B0604020202020204" pitchFamily="34" charset="0"/>
                          <a:cs typeface="Arial" panose="020B0604020202020204" pitchFamily="34" charset="0"/>
                        </a:rPr>
                        <a:t>Bendig</a:t>
                      </a:r>
                      <a:endParaRPr lang="es-ES" sz="1400" dirty="0">
                        <a:effectLst/>
                        <a:latin typeface="Arial" panose="020B0604020202020204" pitchFamily="34" charset="0"/>
                        <a:cs typeface="Arial" panose="020B0604020202020204" pitchFamily="34" charset="0"/>
                      </a:endParaRPr>
                    </a:p>
                    <a:p>
                      <a:pPr algn="l">
                        <a:spcAft>
                          <a:spcPts val="0"/>
                        </a:spcAft>
                      </a:pPr>
                      <a:r>
                        <a:rPr lang="es-ES" sz="1400" dirty="0">
                          <a:effectLst/>
                          <a:latin typeface="Arial" panose="020B0604020202020204" pitchFamily="34" charset="0"/>
                          <a:cs typeface="Arial" panose="020B0604020202020204" pitchFamily="34" charset="0"/>
                        </a:rPr>
                        <a:t>Compresión / </a:t>
                      </a:r>
                      <a:r>
                        <a:rPr lang="es-ES" sz="1400" dirty="0" err="1">
                          <a:effectLst/>
                          <a:latin typeface="Arial" panose="020B0604020202020204" pitchFamily="34" charset="0"/>
                          <a:cs typeface="Arial" panose="020B0604020202020204" pitchFamily="34" charset="0"/>
                        </a:rPr>
                        <a:t>Compression</a:t>
                      </a:r>
                      <a:endParaRPr lang="es-ES" sz="1400" dirty="0">
                        <a:effectLst/>
                        <a:latin typeface="Arial" panose="020B0604020202020204" pitchFamily="34" charset="0"/>
                        <a:cs typeface="Arial" panose="020B0604020202020204" pitchFamily="34" charset="0"/>
                      </a:endParaRPr>
                    </a:p>
                    <a:p>
                      <a:pPr algn="l">
                        <a:spcAft>
                          <a:spcPts val="0"/>
                        </a:spcAft>
                      </a:pPr>
                      <a:r>
                        <a:rPr lang="es-ES" sz="1400" dirty="0" err="1">
                          <a:effectLst/>
                          <a:latin typeface="Arial" panose="020B0604020202020204" pitchFamily="34" charset="0"/>
                          <a:cs typeface="Arial" panose="020B0604020202020204" pitchFamily="34" charset="0"/>
                        </a:rPr>
                        <a:t>Heladicidad</a:t>
                      </a:r>
                      <a:r>
                        <a:rPr lang="es-ES" sz="1400" dirty="0">
                          <a:effectLst/>
                          <a:latin typeface="Arial" panose="020B0604020202020204" pitchFamily="34" charset="0"/>
                          <a:cs typeface="Arial" panose="020B0604020202020204" pitchFamily="34" charset="0"/>
                        </a:rPr>
                        <a:t> / </a:t>
                      </a:r>
                      <a:r>
                        <a:rPr lang="es-ES" sz="1400" dirty="0" err="1">
                          <a:effectLst/>
                          <a:latin typeface="Arial" panose="020B0604020202020204" pitchFamily="34" charset="0"/>
                          <a:cs typeface="Arial" panose="020B0604020202020204" pitchFamily="34" charset="0"/>
                        </a:rPr>
                        <a:t>Freeze-Thaw</a:t>
                      </a:r>
                      <a:r>
                        <a:rPr lang="es-ES" sz="1400" dirty="0">
                          <a:effectLst/>
                          <a:latin typeface="Arial" panose="020B0604020202020204" pitchFamily="34" charset="0"/>
                          <a:cs typeface="Arial" panose="020B0604020202020204" pitchFamily="34" charset="0"/>
                        </a:rPr>
                        <a:t> </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514790314"/>
                  </a:ext>
                </a:extLst>
              </a:tr>
            </a:tbl>
          </a:graphicData>
        </a:graphic>
      </p:graphicFrame>
      <p:sp>
        <p:nvSpPr>
          <p:cNvPr id="1036" name="Rectangle 3"/>
          <p:cNvSpPr>
            <a:spLocks noChangeArrowheads="1"/>
          </p:cNvSpPr>
          <p:nvPr/>
        </p:nvSpPr>
        <p:spPr bwMode="auto">
          <a:xfrm>
            <a:off x="7279725" y="11924064"/>
            <a:ext cx="504064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Tabla 2. Programa experimental / </a:t>
            </a:r>
            <a:r>
              <a:rPr kumimoji="0" lang="en-US" altLang="es-ES" sz="1400" b="0" i="0" u="none" strike="noStrike" cap="none" normalizeH="0" baseline="0" dirty="0">
                <a:ln>
                  <a:noFill/>
                </a:ln>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Table 2. Experimental Plan</a:t>
            </a:r>
            <a:endParaRPr kumimoji="0" lang="es-ES" altLang="es-ES" sz="1400" b="0" i="0" u="none" strike="noStrike" cap="none" normalizeH="0" baseline="0" dirty="0">
              <a:ln>
                <a:noFill/>
              </a:ln>
              <a:solidFill>
                <a:schemeClr val="tx1"/>
              </a:solidFill>
              <a:effectLst/>
              <a:latin typeface="Arial" panose="020B0604020202020204" pitchFamily="34" charset="0"/>
            </a:endParaRPr>
          </a:p>
        </p:txBody>
      </p:sp>
      <p:graphicFrame>
        <p:nvGraphicFramePr>
          <p:cNvPr id="1038" name="Tabla 1037"/>
          <p:cNvGraphicFramePr>
            <a:graphicFrameLocks noGrp="1"/>
          </p:cNvGraphicFramePr>
          <p:nvPr>
            <p:extLst>
              <p:ext uri="{D42A27DB-BD31-4B8C-83A1-F6EECF244321}">
                <p14:modId xmlns:p14="http://schemas.microsoft.com/office/powerpoint/2010/main" val="3439702209"/>
              </p:ext>
            </p:extLst>
          </p:nvPr>
        </p:nvGraphicFramePr>
        <p:xfrm>
          <a:off x="18306172" y="15841823"/>
          <a:ext cx="2977772" cy="426720"/>
        </p:xfrm>
        <a:graphic>
          <a:graphicData uri="http://schemas.openxmlformats.org/drawingml/2006/table">
            <a:tbl>
              <a:tblPr firstRow="1" firstCol="1" bandRow="1">
                <a:tableStyleId>{5C22544A-7EE6-4342-B048-85BDC9FD1C3A}</a:tableStyleId>
              </a:tblPr>
              <a:tblGrid>
                <a:gridCol w="2977772">
                  <a:extLst>
                    <a:ext uri="{9D8B030D-6E8A-4147-A177-3AD203B41FA5}">
                      <a16:colId xmlns:a16="http://schemas.microsoft.com/office/drawing/2014/main" val="2416450612"/>
                    </a:ext>
                  </a:extLst>
                </a:gridCol>
              </a:tblGrid>
              <a:tr h="391395">
                <a:tc>
                  <a:txBody>
                    <a:bodyPr/>
                    <a:lstStyle/>
                    <a:p>
                      <a:pPr algn="l">
                        <a:lnSpc>
                          <a:spcPct val="100000"/>
                        </a:lnSpc>
                        <a:spcAft>
                          <a:spcPts val="0"/>
                        </a:spcAft>
                      </a:pPr>
                      <a:r>
                        <a:rPr lang="es-ES_tradnl" sz="14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Imagen 4. Ensayo de permeabilidad </a:t>
                      </a:r>
                      <a:endParaRPr lang="es-ES" sz="14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l">
                        <a:lnSpc>
                          <a:spcPct val="100000"/>
                        </a:lnSpc>
                        <a:spcAft>
                          <a:spcPts val="0"/>
                        </a:spcAft>
                      </a:pPr>
                      <a:r>
                        <a:rPr lang="es-ES_tradnl" sz="1400" b="0" kern="1200" dirty="0" err="1">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Image</a:t>
                      </a:r>
                      <a:r>
                        <a:rPr lang="es-ES_tradnl" sz="1400" b="0" kern="1200" dirty="0">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 4. </a:t>
                      </a:r>
                      <a:r>
                        <a:rPr lang="es-ES_tradnl" sz="1400" b="0" kern="1200" dirty="0" err="1">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Permeability</a:t>
                      </a:r>
                      <a:r>
                        <a:rPr lang="es-ES_tradnl" sz="1400" b="0" kern="1200" dirty="0">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 Test</a:t>
                      </a:r>
                      <a:endParaRPr lang="es-ES" sz="1400" b="0" kern="1200" dirty="0">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oFill/>
                  </a:tcPr>
                </a:tc>
                <a:extLst>
                  <a:ext uri="{0D108BD9-81ED-4DB2-BD59-A6C34878D82A}">
                    <a16:rowId xmlns:a16="http://schemas.microsoft.com/office/drawing/2014/main" val="2444291032"/>
                  </a:ext>
                </a:extLst>
              </a:tr>
            </a:tbl>
          </a:graphicData>
        </a:graphic>
      </p:graphicFrame>
      <p:pic>
        <p:nvPicPr>
          <p:cNvPr id="1039" name="Imagen 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350316" y="11955468"/>
            <a:ext cx="2901282" cy="3832352"/>
          </a:xfrm>
          <a:prstGeom prst="rect">
            <a:avLst/>
          </a:prstGeom>
          <a:noFill/>
          <a:extLst>
            <a:ext uri="{909E8E84-426E-40DD-AFC4-6F175D3DCCD1}">
              <a14:hiddenFill xmlns:a14="http://schemas.microsoft.com/office/drawing/2010/main">
                <a:solidFill>
                  <a:srgbClr val="FFFFFF"/>
                </a:solidFill>
              </a14:hiddenFill>
            </a:ext>
          </a:extLst>
        </p:spPr>
      </p:pic>
      <p:grpSp>
        <p:nvGrpSpPr>
          <p:cNvPr id="1048" name="Grupo 1047"/>
          <p:cNvGrpSpPr/>
          <p:nvPr/>
        </p:nvGrpSpPr>
        <p:grpSpPr>
          <a:xfrm>
            <a:off x="18527087" y="16367885"/>
            <a:ext cx="2656386" cy="1264147"/>
            <a:chOff x="312896" y="15134753"/>
            <a:chExt cx="3024523" cy="1232150"/>
          </a:xfrm>
        </p:grpSpPr>
        <p:pic>
          <p:nvPicPr>
            <p:cNvPr id="1045" name="Imagen 16"/>
            <p:cNvPicPr>
              <a:picLocks noChangeAspect="1" noChangeArrowheads="1"/>
            </p:cNvPicPr>
            <p:nvPr/>
          </p:nvPicPr>
          <p:blipFill>
            <a:blip r:embed="rId12" cstate="print">
              <a:extLst>
                <a:ext uri="{28A0092B-C50C-407E-A947-70E740481C1C}">
                  <a14:useLocalDpi xmlns:a14="http://schemas.microsoft.com/office/drawing/2010/main" val="0"/>
                </a:ext>
              </a:extLst>
            </a:blip>
            <a:srcRect t="7437"/>
            <a:stretch>
              <a:fillRect/>
            </a:stretch>
          </p:blipFill>
          <p:spPr bwMode="auto">
            <a:xfrm>
              <a:off x="312896" y="15134753"/>
              <a:ext cx="1554981" cy="1232150"/>
            </a:xfrm>
            <a:prstGeom prst="rect">
              <a:avLst/>
            </a:prstGeom>
            <a:noFill/>
            <a:extLst>
              <a:ext uri="{909E8E84-426E-40DD-AFC4-6F175D3DCCD1}">
                <a14:hiddenFill xmlns:a14="http://schemas.microsoft.com/office/drawing/2010/main">
                  <a:solidFill>
                    <a:srgbClr val="FFFFFF"/>
                  </a:solidFill>
                </a14:hiddenFill>
              </a:ext>
            </a:extLst>
          </p:spPr>
        </p:pic>
        <p:pic>
          <p:nvPicPr>
            <p:cNvPr id="1046" name="image39.jpe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27173" y="15134753"/>
              <a:ext cx="910246" cy="122810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4" name="Grupo 63"/>
          <p:cNvGrpSpPr/>
          <p:nvPr/>
        </p:nvGrpSpPr>
        <p:grpSpPr>
          <a:xfrm>
            <a:off x="13333439" y="14671298"/>
            <a:ext cx="4479928" cy="3164682"/>
            <a:chOff x="0" y="0"/>
            <a:chExt cx="2987675" cy="2109470"/>
          </a:xfrm>
        </p:grpSpPr>
        <p:pic>
          <p:nvPicPr>
            <p:cNvPr id="65" name="Shape 441" descr="Captura.JPG"/>
            <p:cNvPicPr>
              <a:picLocks noChangeAspect="1"/>
            </p:cNvPicPr>
            <p:nvPr/>
          </p:nvPicPr>
          <p:blipFill rotWithShape="1">
            <a:blip r:embed="rId14">
              <a:alphaModFix/>
            </a:blip>
            <a:srcRect/>
            <a:stretch/>
          </p:blipFill>
          <p:spPr>
            <a:xfrm>
              <a:off x="0" y="0"/>
              <a:ext cx="2987675" cy="2109470"/>
            </a:xfrm>
            <a:prstGeom prst="rect">
              <a:avLst/>
            </a:prstGeom>
            <a:noFill/>
            <a:ln>
              <a:noFill/>
            </a:ln>
          </p:spPr>
        </p:pic>
        <p:sp>
          <p:nvSpPr>
            <p:cNvPr id="66" name="Shape 445"/>
            <p:cNvSpPr txBox="1"/>
            <p:nvPr/>
          </p:nvSpPr>
          <p:spPr>
            <a:xfrm>
              <a:off x="2180166" y="1498600"/>
              <a:ext cx="741439" cy="296333"/>
            </a:xfrm>
            <a:prstGeom prst="rect">
              <a:avLst/>
            </a:prstGeom>
            <a:solidFill>
              <a:schemeClr val="lt1"/>
            </a:solidFill>
            <a:ln w="9525" cap="flat" cmpd="sng">
              <a:solidFill>
                <a:schemeClr val="tx1"/>
              </a:solidFill>
              <a:prstDash val="solid"/>
              <a:round/>
              <a:headEnd type="none" w="med" len="med"/>
              <a:tailEnd type="none" w="med" len="med"/>
            </a:ln>
          </p:spPr>
          <p:txBody>
            <a:bodyPr wrap="square" lIns="36000" tIns="36000" rIns="36000" bIns="36000" anchor="t" anchorCtr="0">
              <a:noAutofit/>
            </a:bodyPr>
            <a:lstStyle/>
            <a:p>
              <a:pPr>
                <a:spcAft>
                  <a:spcPts val="0"/>
                </a:spcAft>
              </a:pPr>
              <a:r>
                <a:rPr lang="es-ES" sz="1000" dirty="0">
                  <a:effectLst/>
                  <a:latin typeface="Calibri" panose="020F0502020204030204" pitchFamily="34" charset="0"/>
                  <a:ea typeface="Calibri" panose="020F0502020204030204" pitchFamily="34" charset="0"/>
                  <a:cs typeface="Calibri" panose="020F0502020204030204" pitchFamily="34" charset="0"/>
                </a:rPr>
                <a:t>DESCONGELACIÓN/ TAWING</a:t>
              </a:r>
              <a:endParaRPr lang="es-ES" sz="1000" dirty="0">
                <a:effectLst/>
                <a:latin typeface="Times New Roman" panose="02020603050405020304" pitchFamily="18" charset="0"/>
                <a:ea typeface="Times New Roman" panose="02020603050405020304" pitchFamily="18" charset="0"/>
              </a:endParaRPr>
            </a:p>
          </p:txBody>
        </p:sp>
        <p:cxnSp>
          <p:nvCxnSpPr>
            <p:cNvPr id="67" name="Conector recto 66"/>
            <p:cNvCxnSpPr/>
            <p:nvPr/>
          </p:nvCxnSpPr>
          <p:spPr>
            <a:xfrm>
              <a:off x="2010833" y="173567"/>
              <a:ext cx="0" cy="16546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Conector recto de flecha 67"/>
            <p:cNvCxnSpPr/>
            <p:nvPr/>
          </p:nvCxnSpPr>
          <p:spPr>
            <a:xfrm>
              <a:off x="1583266" y="575733"/>
              <a:ext cx="885217" cy="0"/>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9" name="Shape 445"/>
            <p:cNvSpPr txBox="1"/>
            <p:nvPr/>
          </p:nvSpPr>
          <p:spPr>
            <a:xfrm>
              <a:off x="1244600" y="618067"/>
              <a:ext cx="668867" cy="279400"/>
            </a:xfrm>
            <a:prstGeom prst="rect">
              <a:avLst/>
            </a:prstGeom>
            <a:solidFill>
              <a:schemeClr val="lt1"/>
            </a:solidFill>
            <a:ln w="9525" cap="flat" cmpd="sng">
              <a:solidFill>
                <a:schemeClr val="tx1"/>
              </a:solidFill>
              <a:prstDash val="solid"/>
              <a:round/>
              <a:headEnd type="none" w="med" len="med"/>
              <a:tailEnd type="none" w="med" len="med"/>
            </a:ln>
          </p:spPr>
          <p:txBody>
            <a:bodyPr wrap="square" lIns="36000" tIns="36000" rIns="36000" bIns="36000" anchor="t" anchorCtr="0">
              <a:noAutofit/>
            </a:bodyPr>
            <a:lstStyle/>
            <a:p>
              <a:pPr>
                <a:spcAft>
                  <a:spcPts val="0"/>
                </a:spcAft>
              </a:pPr>
              <a:r>
                <a:rPr lang="es-ES" sz="1000" dirty="0">
                  <a:effectLst/>
                  <a:latin typeface="Calibri" panose="020F0502020204030204" pitchFamily="34" charset="0"/>
                  <a:ea typeface="Calibri" panose="020F0502020204030204" pitchFamily="34" charset="0"/>
                  <a:cs typeface="Calibri" panose="020F0502020204030204" pitchFamily="34" charset="0"/>
                </a:rPr>
                <a:t>CONGELACIÓN/ FREEZE</a:t>
              </a:r>
              <a:endParaRPr lang="es-ES" sz="1000" dirty="0">
                <a:effectLst/>
                <a:latin typeface="Times New Roman" panose="02020603050405020304" pitchFamily="18" charset="0"/>
                <a:ea typeface="Times New Roman" panose="02020603050405020304" pitchFamily="18" charset="0"/>
              </a:endParaRPr>
            </a:p>
          </p:txBody>
        </p:sp>
      </p:grpSp>
      <p:sp>
        <p:nvSpPr>
          <p:cNvPr id="1049" name="Rectángulo 1048"/>
          <p:cNvSpPr/>
          <p:nvPr/>
        </p:nvSpPr>
        <p:spPr>
          <a:xfrm>
            <a:off x="125023" y="14246836"/>
            <a:ext cx="6468329" cy="2308324"/>
          </a:xfrm>
          <a:prstGeom prst="rect">
            <a:avLst/>
          </a:prstGeom>
        </p:spPr>
        <p:txBody>
          <a:bodyPr wrap="square">
            <a:spAutoFit/>
          </a:bodyPr>
          <a:lstStyle/>
          <a:p>
            <a:pPr algn="just"/>
            <a:r>
              <a:rPr lang="es-ES" sz="1800" b="1" dirty="0">
                <a:latin typeface="Arial" panose="020B0604020202020204" pitchFamily="34" charset="0"/>
                <a:ea typeface="Times New Roman" panose="02020603050405020304" pitchFamily="18" charset="0"/>
                <a:cs typeface="Arial" panose="020B0604020202020204" pitchFamily="34" charset="0"/>
              </a:rPr>
              <a:t>Ensayo de permeabilidad</a:t>
            </a:r>
          </a:p>
          <a:p>
            <a:pPr algn="just"/>
            <a:r>
              <a:rPr lang="es-ES" sz="1800" dirty="0">
                <a:latin typeface="Arial" panose="020B0604020202020204" pitchFamily="34" charset="0"/>
                <a:ea typeface="Times New Roman" panose="02020603050405020304" pitchFamily="18" charset="0"/>
                <a:cs typeface="Arial" panose="020B0604020202020204" pitchFamily="34" charset="0"/>
              </a:rPr>
              <a:t>Coeficiente de permeabilidad de acuerdo con la formula:</a:t>
            </a:r>
            <a:br>
              <a:rPr lang="es-ES" sz="1800" dirty="0">
                <a:latin typeface="Arial" panose="020B0604020202020204" pitchFamily="34" charset="0"/>
                <a:ea typeface="Times New Roman" panose="02020603050405020304" pitchFamily="18" charset="0"/>
                <a:cs typeface="Arial" panose="020B0604020202020204" pitchFamily="34" charset="0"/>
              </a:rPr>
            </a:br>
            <a:r>
              <a:rPr lang="es-ES" sz="1800" dirty="0">
                <a:latin typeface="Arial" panose="020B0604020202020204" pitchFamily="34" charset="0"/>
                <a:ea typeface="Times New Roman" panose="02020603050405020304" pitchFamily="18" charset="0"/>
                <a:cs typeface="Arial" panose="020B0604020202020204" pitchFamily="34" charset="0"/>
              </a:rPr>
              <a:t>  k = Q / A i t</a:t>
            </a:r>
          </a:p>
          <a:p>
            <a:pPr algn="just"/>
            <a:r>
              <a:rPr lang="es-ES" sz="1800" dirty="0">
                <a:latin typeface="Arial" panose="020B0604020202020204" pitchFamily="34" charset="0"/>
                <a:ea typeface="Times New Roman" panose="02020603050405020304" pitchFamily="18" charset="0"/>
                <a:cs typeface="Arial" panose="020B0604020202020204" pitchFamily="34" charset="0"/>
              </a:rPr>
              <a:t>donde:</a:t>
            </a:r>
          </a:p>
          <a:p>
            <a:pPr marL="177800" algn="just">
              <a:tabLst>
                <a:tab pos="622300" algn="l"/>
                <a:tab pos="2430463" algn="l"/>
              </a:tabLst>
            </a:pPr>
            <a:r>
              <a:rPr lang="es-ES" sz="1800" dirty="0">
                <a:latin typeface="Arial" panose="020B0604020202020204" pitchFamily="34" charset="0"/>
                <a:ea typeface="Times New Roman" panose="02020603050405020304" pitchFamily="18" charset="0"/>
                <a:cs typeface="Arial" panose="020B0604020202020204" pitchFamily="34" charset="0"/>
              </a:rPr>
              <a:t>Q	cantidad de agua escurrida en un tiempo t (cm</a:t>
            </a:r>
            <a:r>
              <a:rPr lang="es-ES" sz="1800" baseline="30000" dirty="0">
                <a:latin typeface="Arial" panose="020B0604020202020204" pitchFamily="34" charset="0"/>
                <a:ea typeface="Times New Roman" panose="02020603050405020304" pitchFamily="18" charset="0"/>
                <a:cs typeface="Arial" panose="020B0604020202020204" pitchFamily="34" charset="0"/>
              </a:rPr>
              <a:t>3</a:t>
            </a:r>
            <a:r>
              <a:rPr lang="es-ES" sz="1800" dirty="0">
                <a:latin typeface="Arial" panose="020B0604020202020204" pitchFamily="34" charset="0"/>
                <a:ea typeface="Times New Roman" panose="02020603050405020304" pitchFamily="18" charset="0"/>
                <a:cs typeface="Arial" panose="020B0604020202020204" pitchFamily="34" charset="0"/>
              </a:rPr>
              <a:t>)</a:t>
            </a:r>
          </a:p>
          <a:p>
            <a:pPr marL="177800" algn="just">
              <a:tabLst>
                <a:tab pos="622300" algn="l"/>
                <a:tab pos="2430463" algn="l"/>
              </a:tabLst>
            </a:pPr>
            <a:r>
              <a:rPr lang="es-ES" sz="1800" dirty="0">
                <a:latin typeface="Arial" panose="020B0604020202020204" pitchFamily="34" charset="0"/>
                <a:ea typeface="Times New Roman" panose="02020603050405020304" pitchFamily="18" charset="0"/>
                <a:cs typeface="Arial" panose="020B0604020202020204" pitchFamily="34" charset="0"/>
              </a:rPr>
              <a:t>i	gradiente hidráulico (H/L), siendo H= 25 cm y L= 10 cm </a:t>
            </a:r>
          </a:p>
          <a:p>
            <a:pPr marL="177800" algn="just">
              <a:tabLst>
                <a:tab pos="622300" algn="l"/>
                <a:tab pos="2430463" algn="l"/>
              </a:tabLst>
            </a:pPr>
            <a:r>
              <a:rPr lang="es-ES" sz="1800" dirty="0">
                <a:latin typeface="Arial" panose="020B0604020202020204" pitchFamily="34" charset="0"/>
                <a:ea typeface="Times New Roman" panose="02020603050405020304" pitchFamily="18" charset="0"/>
                <a:cs typeface="Arial" panose="020B0604020202020204" pitchFamily="34" charset="0"/>
              </a:rPr>
              <a:t>A	área de la sección de muestra ensayada (cm</a:t>
            </a:r>
            <a:r>
              <a:rPr lang="es-ES" sz="1800" baseline="30000" dirty="0">
                <a:latin typeface="Arial" panose="020B0604020202020204" pitchFamily="34" charset="0"/>
                <a:ea typeface="Times New Roman" panose="02020603050405020304" pitchFamily="18" charset="0"/>
                <a:cs typeface="Arial" panose="020B0604020202020204" pitchFamily="34" charset="0"/>
              </a:rPr>
              <a:t>2</a:t>
            </a:r>
            <a:r>
              <a:rPr lang="es-ES" sz="1800" dirty="0">
                <a:latin typeface="Arial" panose="020B0604020202020204" pitchFamily="34" charset="0"/>
                <a:ea typeface="Times New Roman" panose="02020603050405020304" pitchFamily="18" charset="0"/>
                <a:cs typeface="Arial" panose="020B0604020202020204" pitchFamily="34" charset="0"/>
              </a:rPr>
              <a:t>) </a:t>
            </a:r>
          </a:p>
          <a:p>
            <a:pPr marL="177800" algn="just">
              <a:tabLst>
                <a:tab pos="622300" algn="l"/>
                <a:tab pos="2430463" algn="l"/>
              </a:tabLst>
            </a:pPr>
            <a:r>
              <a:rPr lang="es-ES" sz="1800" dirty="0">
                <a:latin typeface="Arial" panose="020B0604020202020204" pitchFamily="34" charset="0"/>
                <a:ea typeface="Times New Roman" panose="02020603050405020304" pitchFamily="18" charset="0"/>
                <a:cs typeface="Arial" panose="020B0604020202020204" pitchFamily="34" charset="0"/>
              </a:rPr>
              <a:t>t	tiempo de ensayo (</a:t>
            </a:r>
            <a:r>
              <a:rPr lang="es-ES" sz="1800" dirty="0" err="1">
                <a:latin typeface="Arial" panose="020B0604020202020204" pitchFamily="34" charset="0"/>
                <a:ea typeface="Times New Roman" panose="02020603050405020304" pitchFamily="18" charset="0"/>
                <a:cs typeface="Arial" panose="020B0604020202020204" pitchFamily="34" charset="0"/>
              </a:rPr>
              <a:t>seg</a:t>
            </a:r>
            <a:r>
              <a:rPr lang="es-ES" sz="1800" dirty="0">
                <a:latin typeface="Arial" panose="020B0604020202020204" pitchFamily="34" charset="0"/>
                <a:ea typeface="Times New Roman" panose="02020603050405020304" pitchFamily="18" charset="0"/>
                <a:cs typeface="Arial" panose="020B0604020202020204" pitchFamily="34" charset="0"/>
              </a:rPr>
              <a:t>)</a:t>
            </a:r>
            <a:endParaRPr lang="es-ES" sz="1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050" name="Rectángulo 1049"/>
          <p:cNvSpPr/>
          <p:nvPr/>
        </p:nvSpPr>
        <p:spPr>
          <a:xfrm>
            <a:off x="6649779" y="14246836"/>
            <a:ext cx="6458539" cy="2308324"/>
          </a:xfrm>
          <a:prstGeom prst="rect">
            <a:avLst/>
          </a:prstGeom>
        </p:spPr>
        <p:txBody>
          <a:bodyPr wrap="square">
            <a:spAutoFit/>
          </a:bodyPr>
          <a:lstStyle/>
          <a:p>
            <a:pPr algn="just"/>
            <a:r>
              <a:rPr lang="en-US" sz="1800" b="1"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Permeability Test</a:t>
            </a:r>
            <a:endParaRPr lang="es-E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endParaRPr>
          </a:p>
          <a:p>
            <a:pPr algn="just"/>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Coefficient of permeability according to the formula is determined: k = Q / A i t</a:t>
            </a:r>
            <a:endParaRPr lang="es-E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endParaRPr>
          </a:p>
          <a:p>
            <a:pPr algn="just"/>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where:</a:t>
            </a:r>
            <a:endParaRPr lang="es-E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endParaRPr>
          </a:p>
          <a:p>
            <a:pPr algn="just">
              <a:tabLst>
                <a:tab pos="350838" algn="l"/>
              </a:tabLst>
            </a:pP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Q	amount of water drained at time t (cm</a:t>
            </a:r>
            <a:r>
              <a:rPr lang="en-US" sz="1800" baseline="300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3</a:t>
            </a: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a:t>
            </a:r>
            <a:endParaRPr lang="es-E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endParaRPr>
          </a:p>
          <a:p>
            <a:pPr algn="just">
              <a:tabLst>
                <a:tab pos="350838" algn="l"/>
              </a:tabLst>
            </a:pP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i	hydraulic gradient (H / L), where H = 25 cm and L = 10 cm</a:t>
            </a:r>
            <a:endParaRPr lang="es-E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endParaRPr>
          </a:p>
          <a:p>
            <a:pPr algn="just">
              <a:tabLst>
                <a:tab pos="350838" algn="l"/>
              </a:tabLst>
            </a:pP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A	Area of the sample section tested (cm</a:t>
            </a:r>
            <a:r>
              <a:rPr lang="en-US" sz="1800" baseline="300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2</a:t>
            </a: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a:t>
            </a:r>
            <a:endParaRPr lang="es-E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endParaRPr>
          </a:p>
          <a:p>
            <a:pPr algn="just">
              <a:tabLst>
                <a:tab pos="350838" algn="l"/>
              </a:tabLst>
            </a:pP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t	test time (sec)</a:t>
            </a:r>
            <a:endParaRPr lang="es-ES" sz="1800" dirty="0">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73" name="Tabla 72"/>
          <p:cNvGraphicFramePr>
            <a:graphicFrameLocks noGrp="1"/>
          </p:cNvGraphicFramePr>
          <p:nvPr>
            <p:extLst>
              <p:ext uri="{D42A27DB-BD31-4B8C-83A1-F6EECF244321}">
                <p14:modId xmlns:p14="http://schemas.microsoft.com/office/powerpoint/2010/main" val="2263325174"/>
              </p:ext>
            </p:extLst>
          </p:nvPr>
        </p:nvGraphicFramePr>
        <p:xfrm>
          <a:off x="17906798" y="17657022"/>
          <a:ext cx="3314973" cy="853440"/>
        </p:xfrm>
        <a:graphic>
          <a:graphicData uri="http://schemas.openxmlformats.org/drawingml/2006/table">
            <a:tbl>
              <a:tblPr firstRow="1" firstCol="1" bandRow="1">
                <a:tableStyleId>{5C22544A-7EE6-4342-B048-85BDC9FD1C3A}</a:tableStyleId>
              </a:tblPr>
              <a:tblGrid>
                <a:gridCol w="3314973">
                  <a:extLst>
                    <a:ext uri="{9D8B030D-6E8A-4147-A177-3AD203B41FA5}">
                      <a16:colId xmlns:a16="http://schemas.microsoft.com/office/drawing/2014/main" val="3688640487"/>
                    </a:ext>
                  </a:extLst>
                </a:gridCol>
              </a:tblGrid>
              <a:tr h="200061">
                <a:tc>
                  <a:txBody>
                    <a:bodyPr/>
                    <a:lstStyle/>
                    <a:p>
                      <a:pPr algn="ctr">
                        <a:spcAft>
                          <a:spcPts val="600"/>
                        </a:spcAft>
                      </a:pPr>
                      <a:r>
                        <a:rPr lang="es-ES" sz="1400" b="0" dirty="0">
                          <a:solidFill>
                            <a:schemeClr val="tx1"/>
                          </a:solidFill>
                          <a:effectLst/>
                          <a:latin typeface="Arial" panose="020B0604020202020204" pitchFamily="34" charset="0"/>
                          <a:cs typeface="Arial" panose="020B0604020202020204" pitchFamily="34" charset="0"/>
                        </a:rPr>
                        <a:t>(a)             (b)</a:t>
                      </a:r>
                      <a:endParaRPr lang="es-E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348930798"/>
                  </a:ext>
                </a:extLst>
              </a:tr>
              <a:tr h="600182">
                <a:tc>
                  <a:txBody>
                    <a:bodyPr/>
                    <a:lstStyle/>
                    <a:p>
                      <a:pPr algn="ctr">
                        <a:spcAft>
                          <a:spcPts val="0"/>
                        </a:spcAft>
                      </a:pPr>
                      <a:r>
                        <a:rPr lang="es-ES" sz="1400" b="0" dirty="0">
                          <a:solidFill>
                            <a:schemeClr val="tx1"/>
                          </a:solidFill>
                          <a:effectLst/>
                          <a:latin typeface="Arial" panose="020B0604020202020204" pitchFamily="34" charset="0"/>
                          <a:cs typeface="Arial" panose="020B0604020202020204" pitchFamily="34" charset="0"/>
                        </a:rPr>
                        <a:t>Imagen 6. (a) Corte probeta. (b) Probeta cortada </a:t>
                      </a:r>
                      <a:r>
                        <a:rPr lang="es-ES" sz="1400" b="0" dirty="0" err="1">
                          <a:solidFill>
                            <a:schemeClr val="tx2">
                              <a:lumMod val="60000"/>
                              <a:lumOff val="40000"/>
                            </a:schemeClr>
                          </a:solidFill>
                          <a:effectLst/>
                          <a:latin typeface="Arial" panose="020B0604020202020204" pitchFamily="34" charset="0"/>
                          <a:cs typeface="Arial" panose="020B0604020202020204" pitchFamily="34" charset="0"/>
                        </a:rPr>
                        <a:t>Image</a:t>
                      </a:r>
                      <a:r>
                        <a:rPr lang="es-ES" sz="1400" b="0" dirty="0">
                          <a:solidFill>
                            <a:schemeClr val="tx2">
                              <a:lumMod val="60000"/>
                              <a:lumOff val="40000"/>
                            </a:schemeClr>
                          </a:solidFill>
                          <a:effectLst/>
                          <a:latin typeface="Arial" panose="020B0604020202020204" pitchFamily="34" charset="0"/>
                          <a:cs typeface="Arial" panose="020B0604020202020204" pitchFamily="34" charset="0"/>
                        </a:rPr>
                        <a:t> 6. (a) </a:t>
                      </a:r>
                      <a:r>
                        <a:rPr lang="es-ES" sz="1400" b="0" dirty="0" err="1">
                          <a:solidFill>
                            <a:schemeClr val="tx2">
                              <a:lumMod val="60000"/>
                              <a:lumOff val="40000"/>
                            </a:schemeClr>
                          </a:solidFill>
                          <a:effectLst/>
                          <a:latin typeface="Arial" panose="020B0604020202020204" pitchFamily="34" charset="0"/>
                          <a:cs typeface="Arial" panose="020B0604020202020204" pitchFamily="34" charset="0"/>
                        </a:rPr>
                        <a:t>Cutting</a:t>
                      </a:r>
                      <a:r>
                        <a:rPr lang="es-ES" sz="1400" b="0" dirty="0">
                          <a:solidFill>
                            <a:schemeClr val="tx2">
                              <a:lumMod val="60000"/>
                              <a:lumOff val="40000"/>
                            </a:schemeClr>
                          </a:solidFill>
                          <a:effectLst/>
                          <a:latin typeface="Arial" panose="020B0604020202020204" pitchFamily="34" charset="0"/>
                          <a:cs typeface="Arial" panose="020B0604020202020204" pitchFamily="34" charset="0"/>
                        </a:rPr>
                        <a:t> </a:t>
                      </a:r>
                      <a:r>
                        <a:rPr lang="es-ES" sz="1400" b="0" dirty="0" err="1">
                          <a:solidFill>
                            <a:schemeClr val="tx2">
                              <a:lumMod val="60000"/>
                              <a:lumOff val="40000"/>
                            </a:schemeClr>
                          </a:solidFill>
                          <a:effectLst/>
                          <a:latin typeface="Arial" panose="020B0604020202020204" pitchFamily="34" charset="0"/>
                          <a:cs typeface="Arial" panose="020B0604020202020204" pitchFamily="34" charset="0"/>
                        </a:rPr>
                        <a:t>Specimen</a:t>
                      </a:r>
                      <a:r>
                        <a:rPr lang="es-ES" sz="1400" b="0" dirty="0">
                          <a:solidFill>
                            <a:schemeClr val="tx2">
                              <a:lumMod val="60000"/>
                              <a:lumOff val="40000"/>
                            </a:schemeClr>
                          </a:solidFill>
                          <a:effectLst/>
                          <a:latin typeface="Arial" panose="020B0604020202020204" pitchFamily="34" charset="0"/>
                          <a:cs typeface="Arial" panose="020B0604020202020204" pitchFamily="34" charset="0"/>
                        </a:rPr>
                        <a:t> </a:t>
                      </a:r>
                      <a:r>
                        <a:rPr lang="es-ES" sz="1400" b="0" dirty="0" err="1">
                          <a:solidFill>
                            <a:schemeClr val="tx2">
                              <a:lumMod val="60000"/>
                              <a:lumOff val="40000"/>
                            </a:schemeClr>
                          </a:solidFill>
                          <a:effectLst/>
                          <a:latin typeface="Arial" panose="020B0604020202020204" pitchFamily="34" charset="0"/>
                          <a:cs typeface="Arial" panose="020B0604020202020204" pitchFamily="34" charset="0"/>
                        </a:rPr>
                        <a:t>cut</a:t>
                      </a:r>
                      <a:r>
                        <a:rPr lang="es-ES" sz="1400" b="0" dirty="0">
                          <a:solidFill>
                            <a:schemeClr val="tx2">
                              <a:lumMod val="60000"/>
                              <a:lumOff val="40000"/>
                            </a:schemeClr>
                          </a:solidFill>
                          <a:effectLst/>
                          <a:latin typeface="Arial" panose="020B0604020202020204" pitchFamily="34" charset="0"/>
                          <a:cs typeface="Arial" panose="020B0604020202020204" pitchFamily="34" charset="0"/>
                        </a:rPr>
                        <a:t>. (b) </a:t>
                      </a:r>
                      <a:r>
                        <a:rPr lang="es-ES" sz="1400" b="0" dirty="0" err="1">
                          <a:solidFill>
                            <a:schemeClr val="tx2">
                              <a:lumMod val="60000"/>
                              <a:lumOff val="40000"/>
                            </a:schemeClr>
                          </a:solidFill>
                          <a:effectLst/>
                          <a:latin typeface="Arial" panose="020B0604020202020204" pitchFamily="34" charset="0"/>
                          <a:cs typeface="Arial" panose="020B0604020202020204" pitchFamily="34" charset="0"/>
                        </a:rPr>
                        <a:t>Specimen</a:t>
                      </a:r>
                      <a:r>
                        <a:rPr lang="es-ES" sz="1400" b="0" dirty="0">
                          <a:solidFill>
                            <a:schemeClr val="tx2">
                              <a:lumMod val="60000"/>
                              <a:lumOff val="40000"/>
                            </a:schemeClr>
                          </a:solidFill>
                          <a:effectLst/>
                          <a:latin typeface="Arial" panose="020B0604020202020204" pitchFamily="34" charset="0"/>
                          <a:cs typeface="Arial" panose="020B0604020202020204" pitchFamily="34" charset="0"/>
                        </a:rPr>
                        <a:t> </a:t>
                      </a:r>
                      <a:r>
                        <a:rPr lang="es-ES" sz="1400" b="0" dirty="0" err="1">
                          <a:solidFill>
                            <a:schemeClr val="tx2">
                              <a:lumMod val="60000"/>
                              <a:lumOff val="40000"/>
                            </a:schemeClr>
                          </a:solidFill>
                          <a:effectLst/>
                          <a:latin typeface="Arial" panose="020B0604020202020204" pitchFamily="34" charset="0"/>
                          <a:cs typeface="Arial" panose="020B0604020202020204" pitchFamily="34" charset="0"/>
                        </a:rPr>
                        <a:t>cut</a:t>
                      </a:r>
                      <a:endParaRPr lang="es-ES" sz="1400" b="0" dirty="0">
                        <a:solidFill>
                          <a:schemeClr val="tx2">
                            <a:lumMod val="60000"/>
                            <a:lumOff val="4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2935200057"/>
                  </a:ext>
                </a:extLst>
              </a:tr>
            </a:tbl>
          </a:graphicData>
        </a:graphic>
      </p:graphicFrame>
      <p:sp>
        <p:nvSpPr>
          <p:cNvPr id="1051" name="Rectángulo 1050"/>
          <p:cNvSpPr/>
          <p:nvPr/>
        </p:nvSpPr>
        <p:spPr>
          <a:xfrm>
            <a:off x="13522108" y="17809262"/>
            <a:ext cx="4447965" cy="523220"/>
          </a:xfrm>
          <a:prstGeom prst="rect">
            <a:avLst/>
          </a:prstGeom>
        </p:spPr>
        <p:txBody>
          <a:bodyPr wrap="square">
            <a:spAutoFit/>
          </a:bodyPr>
          <a:lstStyle/>
          <a:p>
            <a:pPr algn="ctr">
              <a:tabLst>
                <a:tab pos="350838" algn="l"/>
              </a:tabLst>
            </a:pPr>
            <a:r>
              <a:rPr lang="es-ES_tradnl" sz="1400" dirty="0">
                <a:latin typeface="Arial" panose="020B0604020202020204" pitchFamily="34" charset="0"/>
                <a:ea typeface="Times New Roman" panose="02020603050405020304" pitchFamily="18" charset="0"/>
                <a:cs typeface="Arial" panose="020B0604020202020204" pitchFamily="34" charset="0"/>
              </a:rPr>
              <a:t>Imagen 5. Curva de temperatura para un ciclo H-D.</a:t>
            </a:r>
            <a:br>
              <a:rPr lang="es-ES_tradnl" sz="1400" dirty="0">
                <a:latin typeface="Arial" panose="020B0604020202020204" pitchFamily="34" charset="0"/>
                <a:ea typeface="Times New Roman" panose="02020603050405020304" pitchFamily="18" charset="0"/>
                <a:cs typeface="Arial" panose="020B0604020202020204" pitchFamily="34" charset="0"/>
              </a:rPr>
            </a:br>
            <a:r>
              <a:rPr lang="es-ES_tradnl" sz="1400" dirty="0" err="1">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Image</a:t>
            </a:r>
            <a:r>
              <a:rPr lang="es-ES_tradnl" sz="14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5. </a:t>
            </a:r>
            <a:r>
              <a:rPr lang="es-ES_tradnl" sz="1400" dirty="0" err="1">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Temperature</a:t>
            </a:r>
            <a:r>
              <a:rPr lang="es-ES_tradnl" sz="14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curve </a:t>
            </a:r>
            <a:r>
              <a:rPr lang="es-ES_tradnl" sz="1400" dirty="0" err="1">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for</a:t>
            </a:r>
            <a:r>
              <a:rPr lang="es-ES_tradnl" sz="14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F/T </a:t>
            </a:r>
            <a:r>
              <a:rPr lang="es-ES_tradnl" sz="1400" dirty="0" err="1">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cycle</a:t>
            </a:r>
            <a:endParaRPr lang="es-ES" sz="14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endParaRPr>
          </a:p>
        </p:txBody>
      </p:sp>
      <p:sp>
        <p:nvSpPr>
          <p:cNvPr id="1052" name="Rectángulo 1051"/>
          <p:cNvSpPr/>
          <p:nvPr/>
        </p:nvSpPr>
        <p:spPr>
          <a:xfrm>
            <a:off x="130441" y="16543352"/>
            <a:ext cx="6315841" cy="2031325"/>
          </a:xfrm>
          <a:prstGeom prst="rect">
            <a:avLst/>
          </a:prstGeom>
        </p:spPr>
        <p:txBody>
          <a:bodyPr wrap="square">
            <a:spAutoFit/>
          </a:bodyPr>
          <a:lstStyle/>
          <a:p>
            <a:pPr algn="just"/>
            <a:r>
              <a:rPr lang="es-ES" sz="1800" b="1" dirty="0">
                <a:latin typeface="Arial" panose="020B0604020202020204" pitchFamily="34" charset="0"/>
                <a:ea typeface="Times New Roman" panose="02020603050405020304" pitchFamily="18" charset="0"/>
                <a:cs typeface="Arial" panose="020B0604020202020204" pitchFamily="34" charset="0"/>
              </a:rPr>
              <a:t>Ensayo de resistencia al hielo-deshielo.</a:t>
            </a:r>
            <a:endParaRPr lang="es-ES" sz="1800" dirty="0">
              <a:latin typeface="Arial" panose="020B0604020202020204" pitchFamily="34" charset="0"/>
              <a:ea typeface="Times New Roman" panose="02020603050405020304" pitchFamily="18" charset="0"/>
              <a:cs typeface="Arial" panose="020B0604020202020204" pitchFamily="34" charset="0"/>
            </a:endParaRPr>
          </a:p>
          <a:p>
            <a:pPr algn="just"/>
            <a:r>
              <a:rPr lang="es-ES" sz="1800" dirty="0">
                <a:latin typeface="Arial" panose="020B0604020202020204" pitchFamily="34" charset="0"/>
                <a:ea typeface="Times New Roman" panose="02020603050405020304" pitchFamily="18" charset="0"/>
                <a:cs typeface="Arial" panose="020B0604020202020204" pitchFamily="34" charset="0"/>
              </a:rPr>
              <a:t>Probetas en cámara climática y se sometieron a 7, 14 y 28 ciclos de hielo-deshielo, de acuerdo con la curva de temperatura-tiempo mostrada en la Imagen 2.</a:t>
            </a:r>
          </a:p>
          <a:p>
            <a:pPr algn="just"/>
            <a:r>
              <a:rPr lang="es-ES_tradnl" sz="1800" dirty="0">
                <a:latin typeface="Arial" panose="020B0604020202020204" pitchFamily="34" charset="0"/>
                <a:ea typeface="Calibri" panose="020F0502020204030204" pitchFamily="34" charset="0"/>
                <a:cs typeface="Arial" panose="020B0604020202020204" pitchFamily="34" charset="0"/>
              </a:rPr>
              <a:t>Se realizó en dos tipos de medios:</a:t>
            </a:r>
          </a:p>
          <a:p>
            <a:pPr marL="285750" indent="-285750" algn="just">
              <a:buFont typeface="Arial" panose="020B0604020202020204" pitchFamily="34" charset="0"/>
              <a:buChar char="•"/>
            </a:pPr>
            <a:r>
              <a:rPr lang="es-ES_tradnl" sz="1800" dirty="0">
                <a:latin typeface="Arial" panose="020B0604020202020204" pitchFamily="34" charset="0"/>
                <a:ea typeface="Calibri" panose="020F0502020204030204" pitchFamily="34" charset="0"/>
                <a:cs typeface="Arial" panose="020B0604020202020204" pitchFamily="34" charset="0"/>
              </a:rPr>
              <a:t>neutro (sin agentes agresivos), con agua </a:t>
            </a:r>
            <a:r>
              <a:rPr lang="es-ES_tradnl" sz="1800" dirty="0" err="1">
                <a:latin typeface="Arial" panose="020B0604020202020204" pitchFamily="34" charset="0"/>
                <a:ea typeface="Calibri" panose="020F0502020204030204" pitchFamily="34" charset="0"/>
                <a:cs typeface="Arial" panose="020B0604020202020204" pitchFamily="34" charset="0"/>
              </a:rPr>
              <a:t>desionizada</a:t>
            </a:r>
            <a:r>
              <a:rPr lang="es-ES_tradnl" sz="1800" dirty="0">
                <a:latin typeface="Arial" panose="020B0604020202020204" pitchFamily="34" charset="0"/>
                <a:ea typeface="Calibri" panose="020F0502020204030204" pitchFamily="34" charset="0"/>
                <a:cs typeface="Arial" panose="020B0604020202020204" pitchFamily="34" charset="0"/>
              </a:rPr>
              <a:t> y</a:t>
            </a:r>
          </a:p>
          <a:p>
            <a:pPr marL="285750" indent="-285750" algn="just">
              <a:buFont typeface="Arial" panose="020B0604020202020204" pitchFamily="34" charset="0"/>
              <a:buChar char="•"/>
            </a:pPr>
            <a:r>
              <a:rPr lang="es-ES_tradnl" sz="1800" dirty="0">
                <a:latin typeface="Arial" panose="020B0604020202020204" pitchFamily="34" charset="0"/>
                <a:ea typeface="Calibri" panose="020F0502020204030204" pitchFamily="34" charset="0"/>
                <a:cs typeface="Arial" panose="020B0604020202020204" pitchFamily="34" charset="0"/>
              </a:rPr>
              <a:t>solución de </a:t>
            </a:r>
            <a:r>
              <a:rPr lang="es-ES_tradnl" sz="1800" dirty="0" err="1">
                <a:latin typeface="Arial" panose="020B0604020202020204" pitchFamily="34" charset="0"/>
                <a:ea typeface="Calibri" panose="020F0502020204030204" pitchFamily="34" charset="0"/>
                <a:cs typeface="Arial" panose="020B0604020202020204" pitchFamily="34" charset="0"/>
              </a:rPr>
              <a:t>NaCl</a:t>
            </a:r>
            <a:r>
              <a:rPr lang="es-ES_tradnl" sz="1800" dirty="0">
                <a:latin typeface="Arial" panose="020B0604020202020204" pitchFamily="34" charset="0"/>
                <a:ea typeface="Calibri" panose="020F0502020204030204" pitchFamily="34" charset="0"/>
                <a:cs typeface="Arial" panose="020B0604020202020204" pitchFamily="34" charset="0"/>
              </a:rPr>
              <a:t> al 3%</a:t>
            </a:r>
            <a:endParaRPr lang="es-ES" sz="1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054" name="Rectángulo 1053"/>
          <p:cNvSpPr/>
          <p:nvPr/>
        </p:nvSpPr>
        <p:spPr>
          <a:xfrm>
            <a:off x="6593352" y="16488483"/>
            <a:ext cx="6928756" cy="2031325"/>
          </a:xfrm>
          <a:prstGeom prst="rect">
            <a:avLst/>
          </a:prstGeom>
        </p:spPr>
        <p:txBody>
          <a:bodyPr wrap="square">
            <a:spAutoFit/>
          </a:bodyPr>
          <a:lstStyle/>
          <a:p>
            <a:r>
              <a:rPr lang="es-ES" sz="1800" b="1" dirty="0" err="1">
                <a:solidFill>
                  <a:schemeClr val="tx2">
                    <a:lumMod val="60000"/>
                    <a:lumOff val="40000"/>
                  </a:schemeClr>
                </a:solidFill>
                <a:latin typeface="Arial" panose="020B0604020202020204" pitchFamily="34" charset="0"/>
                <a:cs typeface="Arial" panose="020B0604020202020204" pitchFamily="34" charset="0"/>
              </a:rPr>
              <a:t>Freeze-thaw</a:t>
            </a:r>
            <a:r>
              <a:rPr lang="es-ES" sz="1800" b="1" dirty="0">
                <a:solidFill>
                  <a:schemeClr val="tx2">
                    <a:lumMod val="60000"/>
                    <a:lumOff val="40000"/>
                  </a:schemeClr>
                </a:solidFill>
                <a:latin typeface="Arial" panose="020B0604020202020204" pitchFamily="34" charset="0"/>
                <a:cs typeface="Arial" panose="020B0604020202020204" pitchFamily="34" charset="0"/>
              </a:rPr>
              <a:t> </a:t>
            </a:r>
            <a:r>
              <a:rPr lang="es-ES" sz="1800" b="1" dirty="0" err="1">
                <a:solidFill>
                  <a:schemeClr val="tx2">
                    <a:lumMod val="60000"/>
                    <a:lumOff val="40000"/>
                  </a:schemeClr>
                </a:solidFill>
                <a:latin typeface="Arial" panose="020B0604020202020204" pitchFamily="34" charset="0"/>
                <a:cs typeface="Arial" panose="020B0604020202020204" pitchFamily="34" charset="0"/>
              </a:rPr>
              <a:t>resistance</a:t>
            </a:r>
            <a:r>
              <a:rPr lang="es-ES" sz="1800" b="1" dirty="0">
                <a:solidFill>
                  <a:schemeClr val="tx2">
                    <a:lumMod val="60000"/>
                    <a:lumOff val="40000"/>
                  </a:schemeClr>
                </a:solidFill>
                <a:latin typeface="Arial" panose="020B0604020202020204" pitchFamily="34" charset="0"/>
                <a:cs typeface="Arial" panose="020B0604020202020204" pitchFamily="34" charset="0"/>
              </a:rPr>
              <a:t> test.</a:t>
            </a:r>
          </a:p>
          <a:p>
            <a:r>
              <a:rPr lang="es-ES" sz="1800" dirty="0" err="1">
                <a:solidFill>
                  <a:schemeClr val="tx2">
                    <a:lumMod val="60000"/>
                    <a:lumOff val="40000"/>
                  </a:schemeClr>
                </a:solidFill>
                <a:latin typeface="Arial" panose="020B0604020202020204" pitchFamily="34" charset="0"/>
                <a:cs typeface="Arial" panose="020B0604020202020204" pitchFamily="34" charset="0"/>
              </a:rPr>
              <a:t>Specimens</a:t>
            </a:r>
            <a:r>
              <a:rPr lang="es-ES" sz="1800" dirty="0">
                <a:solidFill>
                  <a:schemeClr val="tx2">
                    <a:lumMod val="60000"/>
                    <a:lumOff val="40000"/>
                  </a:schemeClr>
                </a:solidFill>
                <a:latin typeface="Arial" panose="020B0604020202020204" pitchFamily="34" charset="0"/>
                <a:cs typeface="Arial" panose="020B0604020202020204" pitchFamily="34" charset="0"/>
              </a:rPr>
              <a:t> in </a:t>
            </a:r>
            <a:r>
              <a:rPr lang="es-ES" sz="1800" dirty="0" err="1">
                <a:solidFill>
                  <a:schemeClr val="tx2">
                    <a:lumMod val="60000"/>
                    <a:lumOff val="40000"/>
                  </a:schemeClr>
                </a:solidFill>
                <a:latin typeface="Arial" panose="020B0604020202020204" pitchFamily="34" charset="0"/>
                <a:cs typeface="Arial" panose="020B0604020202020204" pitchFamily="34" charset="0"/>
              </a:rPr>
              <a:t>climatic</a:t>
            </a:r>
            <a:r>
              <a:rPr lang="es-ES" sz="1800" dirty="0">
                <a:solidFill>
                  <a:schemeClr val="tx2">
                    <a:lumMod val="60000"/>
                    <a:lumOff val="40000"/>
                  </a:schemeClr>
                </a:solidFill>
                <a:latin typeface="Arial" panose="020B0604020202020204" pitchFamily="34" charset="0"/>
                <a:cs typeface="Arial" panose="020B0604020202020204" pitchFamily="34" charset="0"/>
              </a:rPr>
              <a:t> </a:t>
            </a:r>
            <a:r>
              <a:rPr lang="es-ES" sz="1800" dirty="0" err="1">
                <a:solidFill>
                  <a:schemeClr val="tx2">
                    <a:lumMod val="60000"/>
                    <a:lumOff val="40000"/>
                  </a:schemeClr>
                </a:solidFill>
                <a:latin typeface="Arial" panose="020B0604020202020204" pitchFamily="34" charset="0"/>
                <a:cs typeface="Arial" panose="020B0604020202020204" pitchFamily="34" charset="0"/>
              </a:rPr>
              <a:t>chamber</a:t>
            </a:r>
            <a:r>
              <a:rPr lang="es-ES" sz="1800" dirty="0">
                <a:solidFill>
                  <a:schemeClr val="tx2">
                    <a:lumMod val="60000"/>
                    <a:lumOff val="40000"/>
                  </a:schemeClr>
                </a:solidFill>
                <a:latin typeface="Arial" panose="020B0604020202020204" pitchFamily="34" charset="0"/>
                <a:cs typeface="Arial" panose="020B0604020202020204" pitchFamily="34" charset="0"/>
              </a:rPr>
              <a:t> and </a:t>
            </a:r>
            <a:r>
              <a:rPr lang="es-ES" sz="1800" dirty="0" err="1">
                <a:solidFill>
                  <a:schemeClr val="tx2">
                    <a:lumMod val="60000"/>
                    <a:lumOff val="40000"/>
                  </a:schemeClr>
                </a:solidFill>
                <a:latin typeface="Arial" panose="020B0604020202020204" pitchFamily="34" charset="0"/>
                <a:cs typeface="Arial" panose="020B0604020202020204" pitchFamily="34" charset="0"/>
              </a:rPr>
              <a:t>subjected</a:t>
            </a:r>
            <a:r>
              <a:rPr lang="es-ES" sz="1800" dirty="0">
                <a:solidFill>
                  <a:schemeClr val="tx2">
                    <a:lumMod val="60000"/>
                    <a:lumOff val="40000"/>
                  </a:schemeClr>
                </a:solidFill>
                <a:latin typeface="Arial" panose="020B0604020202020204" pitchFamily="34" charset="0"/>
                <a:cs typeface="Arial" panose="020B0604020202020204" pitchFamily="34" charset="0"/>
              </a:rPr>
              <a:t> to 7, 14 and 28 </a:t>
            </a:r>
            <a:r>
              <a:rPr lang="es-ES" sz="1800" dirty="0" err="1">
                <a:solidFill>
                  <a:schemeClr val="tx2">
                    <a:lumMod val="60000"/>
                    <a:lumOff val="40000"/>
                  </a:schemeClr>
                </a:solidFill>
                <a:latin typeface="Arial" panose="020B0604020202020204" pitchFamily="34" charset="0"/>
                <a:cs typeface="Arial" panose="020B0604020202020204" pitchFamily="34" charset="0"/>
              </a:rPr>
              <a:t>freeze-thaw</a:t>
            </a:r>
            <a:r>
              <a:rPr lang="es-ES" sz="1800" dirty="0">
                <a:solidFill>
                  <a:schemeClr val="tx2">
                    <a:lumMod val="60000"/>
                    <a:lumOff val="40000"/>
                  </a:schemeClr>
                </a:solidFill>
                <a:latin typeface="Arial" panose="020B0604020202020204" pitchFamily="34" charset="0"/>
                <a:cs typeface="Arial" panose="020B0604020202020204" pitchFamily="34" charset="0"/>
              </a:rPr>
              <a:t> </a:t>
            </a:r>
            <a:r>
              <a:rPr lang="es-ES" sz="1800" dirty="0" err="1">
                <a:solidFill>
                  <a:schemeClr val="tx2">
                    <a:lumMod val="60000"/>
                    <a:lumOff val="40000"/>
                  </a:schemeClr>
                </a:solidFill>
                <a:latin typeface="Arial" panose="020B0604020202020204" pitchFamily="34" charset="0"/>
                <a:cs typeface="Arial" panose="020B0604020202020204" pitchFamily="34" charset="0"/>
              </a:rPr>
              <a:t>cycles</a:t>
            </a:r>
            <a:r>
              <a:rPr lang="es-ES" sz="1800" dirty="0">
                <a:solidFill>
                  <a:schemeClr val="tx2">
                    <a:lumMod val="60000"/>
                    <a:lumOff val="40000"/>
                  </a:schemeClr>
                </a:solidFill>
                <a:latin typeface="Arial" panose="020B0604020202020204" pitchFamily="34" charset="0"/>
                <a:cs typeface="Arial" panose="020B0604020202020204" pitchFamily="34" charset="0"/>
              </a:rPr>
              <a:t>, </a:t>
            </a:r>
            <a:r>
              <a:rPr lang="es-ES" sz="1800" dirty="0" err="1">
                <a:solidFill>
                  <a:schemeClr val="tx2">
                    <a:lumMod val="60000"/>
                    <a:lumOff val="40000"/>
                  </a:schemeClr>
                </a:solidFill>
                <a:latin typeface="Arial" panose="020B0604020202020204" pitchFamily="34" charset="0"/>
                <a:cs typeface="Arial" panose="020B0604020202020204" pitchFamily="34" charset="0"/>
              </a:rPr>
              <a:t>according</a:t>
            </a:r>
            <a:r>
              <a:rPr lang="es-ES" sz="1800" dirty="0">
                <a:solidFill>
                  <a:schemeClr val="tx2">
                    <a:lumMod val="60000"/>
                    <a:lumOff val="40000"/>
                  </a:schemeClr>
                </a:solidFill>
                <a:latin typeface="Arial" panose="020B0604020202020204" pitchFamily="34" charset="0"/>
                <a:cs typeface="Arial" panose="020B0604020202020204" pitchFamily="34" charset="0"/>
              </a:rPr>
              <a:t> to </a:t>
            </a:r>
            <a:r>
              <a:rPr lang="es-ES" sz="1800" dirty="0" err="1">
                <a:solidFill>
                  <a:schemeClr val="tx2">
                    <a:lumMod val="60000"/>
                    <a:lumOff val="40000"/>
                  </a:schemeClr>
                </a:solidFill>
                <a:latin typeface="Arial" panose="020B0604020202020204" pitchFamily="34" charset="0"/>
                <a:cs typeface="Arial" panose="020B0604020202020204" pitchFamily="34" charset="0"/>
              </a:rPr>
              <a:t>the</a:t>
            </a:r>
            <a:r>
              <a:rPr lang="es-ES" sz="1800" dirty="0">
                <a:solidFill>
                  <a:schemeClr val="tx2">
                    <a:lumMod val="60000"/>
                    <a:lumOff val="40000"/>
                  </a:schemeClr>
                </a:solidFill>
                <a:latin typeface="Arial" panose="020B0604020202020204" pitchFamily="34" charset="0"/>
                <a:cs typeface="Arial" panose="020B0604020202020204" pitchFamily="34" charset="0"/>
              </a:rPr>
              <a:t> </a:t>
            </a:r>
            <a:r>
              <a:rPr lang="es-ES" sz="1800" dirty="0" err="1">
                <a:solidFill>
                  <a:schemeClr val="tx2">
                    <a:lumMod val="60000"/>
                    <a:lumOff val="40000"/>
                  </a:schemeClr>
                </a:solidFill>
                <a:latin typeface="Arial" panose="020B0604020202020204" pitchFamily="34" charset="0"/>
                <a:cs typeface="Arial" panose="020B0604020202020204" pitchFamily="34" charset="0"/>
              </a:rPr>
              <a:t>temperature</a:t>
            </a:r>
            <a:r>
              <a:rPr lang="es-ES" sz="1800" dirty="0">
                <a:solidFill>
                  <a:schemeClr val="tx2">
                    <a:lumMod val="60000"/>
                    <a:lumOff val="40000"/>
                  </a:schemeClr>
                </a:solidFill>
                <a:latin typeface="Arial" panose="020B0604020202020204" pitchFamily="34" charset="0"/>
                <a:cs typeface="Arial" panose="020B0604020202020204" pitchFamily="34" charset="0"/>
              </a:rPr>
              <a:t>-time curve </a:t>
            </a:r>
            <a:r>
              <a:rPr lang="es-ES" sz="1800" dirty="0" err="1">
                <a:solidFill>
                  <a:schemeClr val="tx2">
                    <a:lumMod val="60000"/>
                    <a:lumOff val="40000"/>
                  </a:schemeClr>
                </a:solidFill>
                <a:latin typeface="Arial" panose="020B0604020202020204" pitchFamily="34" charset="0"/>
                <a:cs typeface="Arial" panose="020B0604020202020204" pitchFamily="34" charset="0"/>
              </a:rPr>
              <a:t>shown</a:t>
            </a:r>
            <a:r>
              <a:rPr lang="es-ES" sz="1800" dirty="0">
                <a:solidFill>
                  <a:schemeClr val="tx2">
                    <a:lumMod val="60000"/>
                    <a:lumOff val="40000"/>
                  </a:schemeClr>
                </a:solidFill>
                <a:latin typeface="Arial" panose="020B0604020202020204" pitchFamily="34" charset="0"/>
                <a:cs typeface="Arial" panose="020B0604020202020204" pitchFamily="34" charset="0"/>
              </a:rPr>
              <a:t> in </a:t>
            </a:r>
            <a:r>
              <a:rPr lang="es-ES" sz="1800" dirty="0" err="1">
                <a:solidFill>
                  <a:schemeClr val="tx2">
                    <a:lumMod val="60000"/>
                    <a:lumOff val="40000"/>
                  </a:schemeClr>
                </a:solidFill>
                <a:latin typeface="Arial" panose="020B0604020202020204" pitchFamily="34" charset="0"/>
                <a:cs typeface="Arial" panose="020B0604020202020204" pitchFamily="34" charset="0"/>
              </a:rPr>
              <a:t>Image</a:t>
            </a:r>
            <a:r>
              <a:rPr lang="es-ES" sz="1800" dirty="0">
                <a:solidFill>
                  <a:schemeClr val="tx2">
                    <a:lumMod val="60000"/>
                    <a:lumOff val="40000"/>
                  </a:schemeClr>
                </a:solidFill>
                <a:latin typeface="Arial" panose="020B0604020202020204" pitchFamily="34" charset="0"/>
                <a:cs typeface="Arial" panose="020B0604020202020204" pitchFamily="34" charset="0"/>
              </a:rPr>
              <a:t> 2.</a:t>
            </a:r>
          </a:p>
          <a:p>
            <a:r>
              <a:rPr lang="es-ES" sz="1800" dirty="0" err="1">
                <a:solidFill>
                  <a:schemeClr val="tx2">
                    <a:lumMod val="60000"/>
                    <a:lumOff val="40000"/>
                  </a:schemeClr>
                </a:solidFill>
                <a:latin typeface="Arial" panose="020B0604020202020204" pitchFamily="34" charset="0"/>
                <a:cs typeface="Arial" panose="020B0604020202020204" pitchFamily="34" charset="0"/>
              </a:rPr>
              <a:t>It</a:t>
            </a:r>
            <a:r>
              <a:rPr lang="es-ES" sz="1800" dirty="0">
                <a:solidFill>
                  <a:schemeClr val="tx2">
                    <a:lumMod val="60000"/>
                    <a:lumOff val="40000"/>
                  </a:schemeClr>
                </a:solidFill>
                <a:latin typeface="Arial" panose="020B0604020202020204" pitchFamily="34" charset="0"/>
                <a:cs typeface="Arial" panose="020B0604020202020204" pitchFamily="34" charset="0"/>
              </a:rPr>
              <a:t> </a:t>
            </a:r>
            <a:r>
              <a:rPr lang="es-ES" sz="1800" dirty="0" err="1">
                <a:solidFill>
                  <a:schemeClr val="tx2">
                    <a:lumMod val="60000"/>
                    <a:lumOff val="40000"/>
                  </a:schemeClr>
                </a:solidFill>
                <a:latin typeface="Arial" panose="020B0604020202020204" pitchFamily="34" charset="0"/>
                <a:cs typeface="Arial" panose="020B0604020202020204" pitchFamily="34" charset="0"/>
              </a:rPr>
              <a:t>was</a:t>
            </a:r>
            <a:r>
              <a:rPr lang="es-ES" sz="1800" dirty="0">
                <a:solidFill>
                  <a:schemeClr val="tx2">
                    <a:lumMod val="60000"/>
                    <a:lumOff val="40000"/>
                  </a:schemeClr>
                </a:solidFill>
                <a:latin typeface="Arial" panose="020B0604020202020204" pitchFamily="34" charset="0"/>
                <a:cs typeface="Arial" panose="020B0604020202020204" pitchFamily="34" charset="0"/>
              </a:rPr>
              <a:t> </a:t>
            </a:r>
            <a:r>
              <a:rPr lang="es-ES" sz="1800" dirty="0" err="1">
                <a:solidFill>
                  <a:schemeClr val="tx2">
                    <a:lumMod val="60000"/>
                    <a:lumOff val="40000"/>
                  </a:schemeClr>
                </a:solidFill>
                <a:latin typeface="Arial" panose="020B0604020202020204" pitchFamily="34" charset="0"/>
                <a:cs typeface="Arial" panose="020B0604020202020204" pitchFamily="34" charset="0"/>
              </a:rPr>
              <a:t>carried</a:t>
            </a:r>
            <a:r>
              <a:rPr lang="es-ES" sz="1800" dirty="0">
                <a:solidFill>
                  <a:schemeClr val="tx2">
                    <a:lumMod val="60000"/>
                    <a:lumOff val="40000"/>
                  </a:schemeClr>
                </a:solidFill>
                <a:latin typeface="Arial" panose="020B0604020202020204" pitchFamily="34" charset="0"/>
                <a:cs typeface="Arial" panose="020B0604020202020204" pitchFamily="34" charset="0"/>
              </a:rPr>
              <a:t> </a:t>
            </a:r>
            <a:r>
              <a:rPr lang="es-ES" sz="1800" dirty="0" err="1">
                <a:solidFill>
                  <a:schemeClr val="tx2">
                    <a:lumMod val="60000"/>
                    <a:lumOff val="40000"/>
                  </a:schemeClr>
                </a:solidFill>
                <a:latin typeface="Arial" panose="020B0604020202020204" pitchFamily="34" charset="0"/>
                <a:cs typeface="Arial" panose="020B0604020202020204" pitchFamily="34" charset="0"/>
              </a:rPr>
              <a:t>out</a:t>
            </a:r>
            <a:r>
              <a:rPr lang="es-ES" sz="1800" dirty="0">
                <a:solidFill>
                  <a:schemeClr val="tx2">
                    <a:lumMod val="60000"/>
                    <a:lumOff val="40000"/>
                  </a:schemeClr>
                </a:solidFill>
                <a:latin typeface="Arial" panose="020B0604020202020204" pitchFamily="34" charset="0"/>
                <a:cs typeface="Arial" panose="020B0604020202020204" pitchFamily="34" charset="0"/>
              </a:rPr>
              <a:t> in </a:t>
            </a:r>
            <a:r>
              <a:rPr lang="es-ES" sz="1800" dirty="0" err="1">
                <a:solidFill>
                  <a:schemeClr val="tx2">
                    <a:lumMod val="60000"/>
                    <a:lumOff val="40000"/>
                  </a:schemeClr>
                </a:solidFill>
                <a:latin typeface="Arial" panose="020B0604020202020204" pitchFamily="34" charset="0"/>
                <a:cs typeface="Arial" panose="020B0604020202020204" pitchFamily="34" charset="0"/>
              </a:rPr>
              <a:t>two</a:t>
            </a:r>
            <a:r>
              <a:rPr lang="es-ES" sz="1800" dirty="0">
                <a:solidFill>
                  <a:schemeClr val="tx2">
                    <a:lumMod val="60000"/>
                    <a:lumOff val="40000"/>
                  </a:schemeClr>
                </a:solidFill>
                <a:latin typeface="Arial" panose="020B0604020202020204" pitchFamily="34" charset="0"/>
                <a:cs typeface="Arial" panose="020B0604020202020204" pitchFamily="34" charset="0"/>
              </a:rPr>
              <a:t> </a:t>
            </a:r>
            <a:r>
              <a:rPr lang="es-ES" sz="1800" dirty="0" err="1">
                <a:solidFill>
                  <a:schemeClr val="tx2">
                    <a:lumMod val="60000"/>
                    <a:lumOff val="40000"/>
                  </a:schemeClr>
                </a:solidFill>
                <a:latin typeface="Arial" panose="020B0604020202020204" pitchFamily="34" charset="0"/>
                <a:cs typeface="Arial" panose="020B0604020202020204" pitchFamily="34" charset="0"/>
              </a:rPr>
              <a:t>types</a:t>
            </a:r>
            <a:r>
              <a:rPr lang="es-ES" sz="1800" dirty="0">
                <a:solidFill>
                  <a:schemeClr val="tx2">
                    <a:lumMod val="60000"/>
                    <a:lumOff val="40000"/>
                  </a:schemeClr>
                </a:solidFill>
                <a:latin typeface="Arial" panose="020B0604020202020204" pitchFamily="34" charset="0"/>
                <a:cs typeface="Arial" panose="020B0604020202020204" pitchFamily="34" charset="0"/>
              </a:rPr>
              <a:t> of media:</a:t>
            </a:r>
          </a:p>
          <a:p>
            <a:pPr marL="285750" indent="-285750">
              <a:buFont typeface="Arial" panose="020B0604020202020204" pitchFamily="34" charset="0"/>
              <a:buChar char="•"/>
            </a:pPr>
            <a:r>
              <a:rPr lang="es-ES" sz="1800" dirty="0">
                <a:solidFill>
                  <a:schemeClr val="tx2">
                    <a:lumMod val="60000"/>
                    <a:lumOff val="40000"/>
                  </a:schemeClr>
                </a:solidFill>
                <a:latin typeface="Arial" panose="020B0604020202020204" pitchFamily="34" charset="0"/>
                <a:cs typeface="Arial" panose="020B0604020202020204" pitchFamily="34" charset="0"/>
              </a:rPr>
              <a:t>neutral (</a:t>
            </a:r>
            <a:r>
              <a:rPr lang="es-ES" sz="1800" dirty="0" err="1">
                <a:solidFill>
                  <a:schemeClr val="tx2">
                    <a:lumMod val="60000"/>
                    <a:lumOff val="40000"/>
                  </a:schemeClr>
                </a:solidFill>
                <a:latin typeface="Arial" panose="020B0604020202020204" pitchFamily="34" charset="0"/>
                <a:cs typeface="Arial" panose="020B0604020202020204" pitchFamily="34" charset="0"/>
              </a:rPr>
              <a:t>without</a:t>
            </a:r>
            <a:r>
              <a:rPr lang="es-ES" sz="1800" dirty="0">
                <a:solidFill>
                  <a:schemeClr val="tx2">
                    <a:lumMod val="60000"/>
                    <a:lumOff val="40000"/>
                  </a:schemeClr>
                </a:solidFill>
                <a:latin typeface="Arial" panose="020B0604020202020204" pitchFamily="34" charset="0"/>
                <a:cs typeface="Arial" panose="020B0604020202020204" pitchFamily="34" charset="0"/>
              </a:rPr>
              <a:t> </a:t>
            </a:r>
            <a:r>
              <a:rPr lang="es-ES" sz="1800" dirty="0" err="1">
                <a:solidFill>
                  <a:schemeClr val="tx2">
                    <a:lumMod val="60000"/>
                    <a:lumOff val="40000"/>
                  </a:schemeClr>
                </a:solidFill>
                <a:latin typeface="Arial" panose="020B0604020202020204" pitchFamily="34" charset="0"/>
                <a:cs typeface="Arial" panose="020B0604020202020204" pitchFamily="34" charset="0"/>
              </a:rPr>
              <a:t>aggressive</a:t>
            </a:r>
            <a:r>
              <a:rPr lang="es-ES" sz="1800" dirty="0">
                <a:solidFill>
                  <a:schemeClr val="tx2">
                    <a:lumMod val="60000"/>
                    <a:lumOff val="40000"/>
                  </a:schemeClr>
                </a:solidFill>
                <a:latin typeface="Arial" panose="020B0604020202020204" pitchFamily="34" charset="0"/>
                <a:cs typeface="Arial" panose="020B0604020202020204" pitchFamily="34" charset="0"/>
              </a:rPr>
              <a:t> </a:t>
            </a:r>
            <a:r>
              <a:rPr lang="es-ES" sz="1800" dirty="0" err="1">
                <a:solidFill>
                  <a:schemeClr val="tx2">
                    <a:lumMod val="60000"/>
                    <a:lumOff val="40000"/>
                  </a:schemeClr>
                </a:solidFill>
                <a:latin typeface="Arial" panose="020B0604020202020204" pitchFamily="34" charset="0"/>
                <a:cs typeface="Arial" panose="020B0604020202020204" pitchFamily="34" charset="0"/>
              </a:rPr>
              <a:t>agents</a:t>
            </a:r>
            <a:r>
              <a:rPr lang="es-ES" sz="1800" dirty="0">
                <a:solidFill>
                  <a:schemeClr val="tx2">
                    <a:lumMod val="60000"/>
                    <a:lumOff val="40000"/>
                  </a:schemeClr>
                </a:solidFill>
                <a:latin typeface="Arial" panose="020B0604020202020204" pitchFamily="34" charset="0"/>
                <a:cs typeface="Arial" panose="020B0604020202020204" pitchFamily="34" charset="0"/>
              </a:rPr>
              <a:t>), </a:t>
            </a:r>
            <a:r>
              <a:rPr lang="es-ES" sz="1800" dirty="0" err="1">
                <a:solidFill>
                  <a:schemeClr val="tx2">
                    <a:lumMod val="60000"/>
                    <a:lumOff val="40000"/>
                  </a:schemeClr>
                </a:solidFill>
                <a:latin typeface="Arial" panose="020B0604020202020204" pitchFamily="34" charset="0"/>
                <a:cs typeface="Arial" panose="020B0604020202020204" pitchFamily="34" charset="0"/>
              </a:rPr>
              <a:t>with</a:t>
            </a:r>
            <a:r>
              <a:rPr lang="es-ES" sz="1800" dirty="0">
                <a:solidFill>
                  <a:schemeClr val="tx2">
                    <a:lumMod val="60000"/>
                    <a:lumOff val="40000"/>
                  </a:schemeClr>
                </a:solidFill>
                <a:latin typeface="Arial" panose="020B0604020202020204" pitchFamily="34" charset="0"/>
                <a:cs typeface="Arial" panose="020B0604020202020204" pitchFamily="34" charset="0"/>
              </a:rPr>
              <a:t> </a:t>
            </a:r>
            <a:r>
              <a:rPr lang="es-ES" sz="1800" dirty="0" err="1">
                <a:solidFill>
                  <a:schemeClr val="tx2">
                    <a:lumMod val="60000"/>
                    <a:lumOff val="40000"/>
                  </a:schemeClr>
                </a:solidFill>
                <a:latin typeface="Arial" panose="020B0604020202020204" pitchFamily="34" charset="0"/>
                <a:cs typeface="Arial" panose="020B0604020202020204" pitchFamily="34" charset="0"/>
              </a:rPr>
              <a:t>deionized</a:t>
            </a:r>
            <a:r>
              <a:rPr lang="es-ES" sz="1800" dirty="0">
                <a:solidFill>
                  <a:schemeClr val="tx2">
                    <a:lumMod val="60000"/>
                    <a:lumOff val="40000"/>
                  </a:schemeClr>
                </a:solidFill>
                <a:latin typeface="Arial" panose="020B0604020202020204" pitchFamily="34" charset="0"/>
                <a:cs typeface="Arial" panose="020B0604020202020204" pitchFamily="34" charset="0"/>
              </a:rPr>
              <a:t> </a:t>
            </a:r>
            <a:r>
              <a:rPr lang="es-ES" sz="1800" dirty="0" err="1">
                <a:solidFill>
                  <a:schemeClr val="tx2">
                    <a:lumMod val="60000"/>
                    <a:lumOff val="40000"/>
                  </a:schemeClr>
                </a:solidFill>
                <a:latin typeface="Arial" panose="020B0604020202020204" pitchFamily="34" charset="0"/>
                <a:cs typeface="Arial" panose="020B0604020202020204" pitchFamily="34" charset="0"/>
              </a:rPr>
              <a:t>water</a:t>
            </a:r>
            <a:r>
              <a:rPr lang="es-ES" sz="1800" dirty="0">
                <a:solidFill>
                  <a:schemeClr val="tx2">
                    <a:lumMod val="60000"/>
                    <a:lumOff val="40000"/>
                  </a:schemeClr>
                </a:solidFill>
                <a:latin typeface="Arial" panose="020B0604020202020204" pitchFamily="34" charset="0"/>
                <a:cs typeface="Arial" panose="020B0604020202020204" pitchFamily="34" charset="0"/>
              </a:rPr>
              <a:t> and</a:t>
            </a:r>
          </a:p>
          <a:p>
            <a:pPr marL="285750" indent="-285750">
              <a:buFont typeface="Arial" panose="020B0604020202020204" pitchFamily="34" charset="0"/>
              <a:buChar char="•"/>
            </a:pPr>
            <a:r>
              <a:rPr lang="es-ES" sz="1800" dirty="0">
                <a:solidFill>
                  <a:schemeClr val="tx2">
                    <a:lumMod val="60000"/>
                    <a:lumOff val="40000"/>
                  </a:schemeClr>
                </a:solidFill>
                <a:latin typeface="Arial" panose="020B0604020202020204" pitchFamily="34" charset="0"/>
                <a:cs typeface="Arial" panose="020B0604020202020204" pitchFamily="34" charset="0"/>
              </a:rPr>
              <a:t>3% </a:t>
            </a:r>
            <a:r>
              <a:rPr lang="es-ES" sz="1800" dirty="0" err="1">
                <a:solidFill>
                  <a:schemeClr val="tx2">
                    <a:lumMod val="60000"/>
                    <a:lumOff val="40000"/>
                  </a:schemeClr>
                </a:solidFill>
                <a:latin typeface="Arial" panose="020B0604020202020204" pitchFamily="34" charset="0"/>
                <a:cs typeface="Arial" panose="020B0604020202020204" pitchFamily="34" charset="0"/>
              </a:rPr>
              <a:t>NaCl</a:t>
            </a:r>
            <a:r>
              <a:rPr lang="es-ES" sz="1800" dirty="0">
                <a:solidFill>
                  <a:schemeClr val="tx2">
                    <a:lumMod val="60000"/>
                    <a:lumOff val="40000"/>
                  </a:schemeClr>
                </a:solidFill>
                <a:latin typeface="Arial" panose="020B0604020202020204" pitchFamily="34" charset="0"/>
                <a:cs typeface="Arial" panose="020B0604020202020204" pitchFamily="34" charset="0"/>
              </a:rPr>
              <a:t> </a:t>
            </a:r>
            <a:r>
              <a:rPr lang="es-ES" sz="1800" dirty="0" err="1">
                <a:solidFill>
                  <a:schemeClr val="tx2">
                    <a:lumMod val="60000"/>
                    <a:lumOff val="40000"/>
                  </a:schemeClr>
                </a:solidFill>
                <a:latin typeface="Arial" panose="020B0604020202020204" pitchFamily="34" charset="0"/>
                <a:cs typeface="Arial" panose="020B0604020202020204" pitchFamily="34" charset="0"/>
              </a:rPr>
              <a:t>solution</a:t>
            </a:r>
            <a:endParaRPr lang="es-ES" sz="1800" dirty="0">
              <a:solidFill>
                <a:schemeClr val="tx2">
                  <a:lumMod val="60000"/>
                  <a:lumOff val="40000"/>
                </a:schemeClr>
              </a:solidFill>
              <a:latin typeface="Arial" panose="020B0604020202020204" pitchFamily="34" charset="0"/>
              <a:cs typeface="Arial" panose="020B0604020202020204" pitchFamily="34" charset="0"/>
            </a:endParaRPr>
          </a:p>
        </p:txBody>
      </p:sp>
      <p:grpSp>
        <p:nvGrpSpPr>
          <p:cNvPr id="78" name="Grupo 77"/>
          <p:cNvGrpSpPr/>
          <p:nvPr/>
        </p:nvGrpSpPr>
        <p:grpSpPr>
          <a:xfrm>
            <a:off x="262902" y="19899348"/>
            <a:ext cx="3324651" cy="1991611"/>
            <a:chOff x="59535" y="0"/>
            <a:chExt cx="2152247" cy="1260692"/>
          </a:xfrm>
        </p:grpSpPr>
        <p:pic>
          <p:nvPicPr>
            <p:cNvPr id="80" name="Imagen 79"/>
            <p:cNvPicPr>
              <a:picLocks noChangeAspect="1"/>
            </p:cNvPicPr>
            <p:nvPr/>
          </p:nvPicPr>
          <p:blipFill rotWithShape="1">
            <a:blip r:embed="rId15" cstate="print">
              <a:extLst>
                <a:ext uri="{28A0092B-C50C-407E-A947-70E740481C1C}">
                  <a14:useLocalDpi xmlns:a14="http://schemas.microsoft.com/office/drawing/2010/main" val="0"/>
                </a:ext>
              </a:extLst>
            </a:blip>
            <a:srcRect l="2938" b="6579"/>
            <a:stretch/>
          </p:blipFill>
          <p:spPr bwMode="auto">
            <a:xfrm>
              <a:off x="116282" y="0"/>
              <a:ext cx="2095500" cy="1172845"/>
            </a:xfrm>
            <a:prstGeom prst="rect">
              <a:avLst/>
            </a:prstGeom>
            <a:noFill/>
            <a:ln>
              <a:noFill/>
            </a:ln>
            <a:extLst>
              <a:ext uri="{53640926-AAD7-44D8-BBD7-CCE9431645EC}">
                <a14:shadowObscured xmlns:a14="http://schemas.microsoft.com/office/drawing/2010/main"/>
              </a:ext>
            </a:extLst>
          </p:spPr>
        </p:pic>
        <p:sp>
          <p:nvSpPr>
            <p:cNvPr id="81" name="Cuadro de texto 2"/>
            <p:cNvSpPr txBox="1"/>
            <p:nvPr/>
          </p:nvSpPr>
          <p:spPr>
            <a:xfrm>
              <a:off x="775828" y="1147082"/>
              <a:ext cx="1425857" cy="113610"/>
            </a:xfrm>
            <a:prstGeom prst="rect">
              <a:avLst/>
            </a:prstGeom>
            <a:noFill/>
            <a:ln w="6350">
              <a:noFill/>
            </a:ln>
          </p:spPr>
          <p:txBody>
            <a:bodyPr rot="0" spcFirstLastPara="0" vert="horz" wrap="square" lIns="91440" tIns="0" rIns="91440" bIns="0" numCol="1" spcCol="0" rtlCol="0" fromWordArt="0" anchor="t" anchorCtr="0" forceAA="0" compatLnSpc="1">
              <a:prstTxWarp prst="textNoShape">
                <a:avLst/>
              </a:prstTxWarp>
              <a:noAutofit/>
            </a:bodyPr>
            <a:lstStyle/>
            <a:p>
              <a:pPr>
                <a:lnSpc>
                  <a:spcPct val="107000"/>
                </a:lnSpc>
                <a:spcAft>
                  <a:spcPts val="0"/>
                </a:spcAft>
              </a:pPr>
              <a:r>
                <a:rPr lang="es-ES_tradnl" sz="700" dirty="0">
                  <a:effectLst/>
                  <a:latin typeface="Calibri" panose="020F0502020204030204" pitchFamily="34" charset="0"/>
                  <a:ea typeface="Calibri" panose="020F0502020204030204" pitchFamily="34" charset="0"/>
                  <a:cs typeface="Times New Roman" panose="02020603050405020304" pitchFamily="18" charset="0"/>
                </a:rPr>
                <a:t>Tipo de hormigón / Concrete </a:t>
              </a:r>
              <a:r>
                <a:rPr lang="es-ES_tradnl" sz="700" dirty="0" err="1">
                  <a:effectLst/>
                  <a:latin typeface="Calibri" panose="020F0502020204030204" pitchFamily="34" charset="0"/>
                  <a:ea typeface="Calibri" panose="020F0502020204030204" pitchFamily="34" charset="0"/>
                  <a:cs typeface="Times New Roman" panose="02020603050405020304" pitchFamily="18" charset="0"/>
                </a:rPr>
                <a:t>type</a:t>
              </a:r>
              <a:endParaRPr lang="es-ES" sz="7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2" name="Cuadro de texto 3"/>
            <p:cNvSpPr txBox="1"/>
            <p:nvPr/>
          </p:nvSpPr>
          <p:spPr>
            <a:xfrm rot="16200000">
              <a:off x="-156872" y="510247"/>
              <a:ext cx="524125" cy="91311"/>
            </a:xfrm>
            <a:prstGeom prst="rect">
              <a:avLst/>
            </a:prstGeom>
            <a:solidFill>
              <a:schemeClr val="bg1"/>
            </a:solidFill>
            <a:ln w="6350">
              <a:noFill/>
            </a:ln>
          </p:spPr>
          <p:txBody>
            <a:bodyPr rot="0" spcFirstLastPara="0" vert="horz" wrap="square" lIns="91440" tIns="0" rIns="91440" bIns="0" numCol="1" spcCol="0" rtlCol="0" fromWordArt="0" anchor="t" anchorCtr="0" forceAA="0" compatLnSpc="1">
              <a:prstTxWarp prst="textNoShape">
                <a:avLst/>
              </a:prstTxWarp>
              <a:noAutofit/>
            </a:bodyPr>
            <a:lstStyle/>
            <a:p>
              <a:pPr>
                <a:lnSpc>
                  <a:spcPct val="107000"/>
                </a:lnSpc>
                <a:spcAft>
                  <a:spcPts val="0"/>
                </a:spcAft>
              </a:pPr>
              <a:r>
                <a:rPr lang="es-ES_tradnl" sz="700" dirty="0">
                  <a:effectLst/>
                  <a:latin typeface="Calibri" panose="020F0502020204030204" pitchFamily="34" charset="0"/>
                  <a:ea typeface="Calibri" panose="020F0502020204030204" pitchFamily="34" charset="0"/>
                  <a:cs typeface="Times New Roman" panose="02020603050405020304" pitchFamily="18" charset="0"/>
                </a:rPr>
                <a:t>Tiempo / </a:t>
              </a:r>
              <a:r>
                <a:rPr lang="es-ES_tradnl" sz="700"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Time</a:t>
              </a:r>
              <a:r>
                <a:rPr lang="es-ES_tradnl" sz="700" dirty="0">
                  <a:effectLst/>
                  <a:latin typeface="Calibri" panose="020F0502020204030204" pitchFamily="34" charset="0"/>
                  <a:ea typeface="Calibri" panose="020F0502020204030204" pitchFamily="34" charset="0"/>
                  <a:cs typeface="Times New Roman" panose="02020603050405020304" pitchFamily="18" charset="0"/>
                </a:rPr>
                <a:t> (s)</a:t>
              </a:r>
              <a:endParaRPr lang="es-ES" sz="7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79" name="Cuadro de texto 5"/>
          <p:cNvSpPr txBox="1"/>
          <p:nvPr/>
        </p:nvSpPr>
        <p:spPr>
          <a:xfrm>
            <a:off x="420130" y="21818968"/>
            <a:ext cx="3064167" cy="34861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ES" sz="1400" dirty="0">
                <a:latin typeface="Arial" panose="020B0604020202020204" pitchFamily="34" charset="0"/>
                <a:ea typeface="Times New Roman" panose="02020603050405020304" pitchFamily="18" charset="0"/>
                <a:cs typeface="Arial" panose="020B0604020202020204" pitchFamily="34" charset="0"/>
              </a:rPr>
              <a:t>Imagen 7. Tiempo de permeabilidad </a:t>
            </a:r>
            <a:br>
              <a:rPr lang="es-ES" sz="1400" dirty="0">
                <a:effectLst/>
                <a:latin typeface="Arial" panose="020B0604020202020204" pitchFamily="34" charset="0"/>
                <a:ea typeface="Times New Roman" panose="02020603050405020304" pitchFamily="18" charset="0"/>
                <a:cs typeface="Arial" panose="020B0604020202020204" pitchFamily="34" charset="0"/>
              </a:rPr>
            </a:br>
            <a:r>
              <a:rPr lang="es-ES" sz="1400" dirty="0" err="1">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Image</a:t>
            </a:r>
            <a:r>
              <a:rPr lang="es-ES" sz="1400" dirty="0">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 7. </a:t>
            </a:r>
            <a:r>
              <a:rPr lang="es-ES" sz="1400" dirty="0" err="1">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Permeability</a:t>
            </a:r>
            <a:r>
              <a:rPr lang="es-ES" sz="1400" dirty="0">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 Time</a:t>
            </a:r>
          </a:p>
        </p:txBody>
      </p:sp>
      <p:graphicFrame>
        <p:nvGraphicFramePr>
          <p:cNvPr id="92" name="Tabla 91"/>
          <p:cNvGraphicFramePr>
            <a:graphicFrameLocks noGrp="1"/>
          </p:cNvGraphicFramePr>
          <p:nvPr>
            <p:extLst>
              <p:ext uri="{D42A27DB-BD31-4B8C-83A1-F6EECF244321}">
                <p14:modId xmlns:p14="http://schemas.microsoft.com/office/powerpoint/2010/main" val="1417822537"/>
              </p:ext>
            </p:extLst>
          </p:nvPr>
        </p:nvGraphicFramePr>
        <p:xfrm>
          <a:off x="3827273" y="20433396"/>
          <a:ext cx="4172515" cy="1634475"/>
        </p:xfrm>
        <a:graphic>
          <a:graphicData uri="http://schemas.openxmlformats.org/drawingml/2006/table">
            <a:tbl>
              <a:tblPr firstRow="1" firstCol="1" bandRow="1">
                <a:tableStyleId>{5C22544A-7EE6-4342-B048-85BDC9FD1C3A}</a:tableStyleId>
              </a:tblPr>
              <a:tblGrid>
                <a:gridCol w="1198751">
                  <a:extLst>
                    <a:ext uri="{9D8B030D-6E8A-4147-A177-3AD203B41FA5}">
                      <a16:colId xmlns:a16="http://schemas.microsoft.com/office/drawing/2014/main" val="4131105154"/>
                    </a:ext>
                  </a:extLst>
                </a:gridCol>
                <a:gridCol w="564515">
                  <a:extLst>
                    <a:ext uri="{9D8B030D-6E8A-4147-A177-3AD203B41FA5}">
                      <a16:colId xmlns:a16="http://schemas.microsoft.com/office/drawing/2014/main" val="4044167357"/>
                    </a:ext>
                  </a:extLst>
                </a:gridCol>
                <a:gridCol w="568066">
                  <a:extLst>
                    <a:ext uri="{9D8B030D-6E8A-4147-A177-3AD203B41FA5}">
                      <a16:colId xmlns:a16="http://schemas.microsoft.com/office/drawing/2014/main" val="661882467"/>
                    </a:ext>
                  </a:extLst>
                </a:gridCol>
                <a:gridCol w="564515">
                  <a:extLst>
                    <a:ext uri="{9D8B030D-6E8A-4147-A177-3AD203B41FA5}">
                      <a16:colId xmlns:a16="http://schemas.microsoft.com/office/drawing/2014/main" val="4247801111"/>
                    </a:ext>
                  </a:extLst>
                </a:gridCol>
                <a:gridCol w="662940">
                  <a:extLst>
                    <a:ext uri="{9D8B030D-6E8A-4147-A177-3AD203B41FA5}">
                      <a16:colId xmlns:a16="http://schemas.microsoft.com/office/drawing/2014/main" val="36263888"/>
                    </a:ext>
                  </a:extLst>
                </a:gridCol>
                <a:gridCol w="613728">
                  <a:extLst>
                    <a:ext uri="{9D8B030D-6E8A-4147-A177-3AD203B41FA5}">
                      <a16:colId xmlns:a16="http://schemas.microsoft.com/office/drawing/2014/main" val="4178310100"/>
                    </a:ext>
                  </a:extLst>
                </a:gridCol>
              </a:tblGrid>
              <a:tr h="542275">
                <a:tc>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HORMIGÓN/CONCRETE</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tc>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Q</a:t>
                      </a:r>
                      <a:br>
                        <a:rPr lang="es-ES" sz="1400" b="0" dirty="0">
                          <a:effectLst/>
                          <a:latin typeface="Arial" panose="020B0604020202020204" pitchFamily="34" charset="0"/>
                          <a:cs typeface="Arial" panose="020B0604020202020204" pitchFamily="34" charset="0"/>
                        </a:rPr>
                      </a:br>
                      <a:r>
                        <a:rPr lang="es-ES" sz="1400" b="0" dirty="0">
                          <a:effectLst/>
                          <a:latin typeface="Arial" panose="020B0604020202020204" pitchFamily="34" charset="0"/>
                          <a:cs typeface="Arial" panose="020B0604020202020204" pitchFamily="34" charset="0"/>
                        </a:rPr>
                        <a:t>(cm</a:t>
                      </a:r>
                      <a:r>
                        <a:rPr lang="es-ES" sz="1400" b="0" baseline="30000" dirty="0">
                          <a:effectLst/>
                          <a:latin typeface="Arial" panose="020B0604020202020204" pitchFamily="34" charset="0"/>
                          <a:cs typeface="Arial" panose="020B0604020202020204" pitchFamily="34" charset="0"/>
                        </a:rPr>
                        <a:t>3</a:t>
                      </a:r>
                      <a:r>
                        <a:rPr lang="es-ES" sz="1400" b="0" dirty="0">
                          <a:effectLst/>
                          <a:latin typeface="Arial" panose="020B0604020202020204" pitchFamily="34" charset="0"/>
                          <a:cs typeface="Arial" panose="020B0604020202020204" pitchFamily="34" charset="0"/>
                        </a:rPr>
                        <a:t>)</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tc>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i</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tc>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A</a:t>
                      </a:r>
                      <a:br>
                        <a:rPr lang="es-ES" sz="1400" b="0" dirty="0">
                          <a:effectLst/>
                          <a:latin typeface="Arial" panose="020B0604020202020204" pitchFamily="34" charset="0"/>
                          <a:cs typeface="Arial" panose="020B0604020202020204" pitchFamily="34" charset="0"/>
                        </a:rPr>
                      </a:br>
                      <a:r>
                        <a:rPr lang="es-ES" sz="1400" b="0" dirty="0">
                          <a:effectLst/>
                          <a:latin typeface="Arial" panose="020B0604020202020204" pitchFamily="34" charset="0"/>
                          <a:cs typeface="Arial" panose="020B0604020202020204" pitchFamily="34" charset="0"/>
                        </a:rPr>
                        <a:t>(cm</a:t>
                      </a:r>
                      <a:r>
                        <a:rPr lang="es-ES" sz="1400" b="0" baseline="30000" dirty="0">
                          <a:effectLst/>
                          <a:latin typeface="Arial" panose="020B0604020202020204" pitchFamily="34" charset="0"/>
                          <a:cs typeface="Arial" panose="020B0604020202020204" pitchFamily="34" charset="0"/>
                        </a:rPr>
                        <a:t>2</a:t>
                      </a:r>
                      <a:r>
                        <a:rPr lang="es-ES" sz="1400" b="0" dirty="0">
                          <a:effectLst/>
                          <a:latin typeface="Arial" panose="020B0604020202020204" pitchFamily="34" charset="0"/>
                          <a:cs typeface="Arial" panose="020B0604020202020204" pitchFamily="34" charset="0"/>
                        </a:rPr>
                        <a:t>)</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tc>
                  <a:txBody>
                    <a:bodyPr/>
                    <a:lstStyle/>
                    <a:p>
                      <a:pPr algn="ctr">
                        <a:spcBef>
                          <a:spcPts val="100"/>
                        </a:spcBef>
                        <a:spcAft>
                          <a:spcPts val="100"/>
                        </a:spcAft>
                      </a:pPr>
                      <a:r>
                        <a:rPr lang="es-ES" sz="1400" b="0">
                          <a:effectLst/>
                          <a:latin typeface="Arial" panose="020B0604020202020204" pitchFamily="34" charset="0"/>
                          <a:cs typeface="Arial" panose="020B0604020202020204" pitchFamily="34" charset="0"/>
                        </a:rPr>
                        <a:t>T</a:t>
                      </a:r>
                      <a:br>
                        <a:rPr lang="es-ES" sz="1400" b="0">
                          <a:effectLst/>
                          <a:latin typeface="Arial" panose="020B0604020202020204" pitchFamily="34" charset="0"/>
                          <a:cs typeface="Arial" panose="020B0604020202020204" pitchFamily="34" charset="0"/>
                        </a:rPr>
                      </a:br>
                      <a:r>
                        <a:rPr lang="es-ES" sz="1400" b="0">
                          <a:effectLst/>
                          <a:latin typeface="Arial" panose="020B0604020202020204" pitchFamily="34" charset="0"/>
                          <a:cs typeface="Arial" panose="020B0604020202020204" pitchFamily="34" charset="0"/>
                        </a:rPr>
                        <a:t>(s)</a:t>
                      </a:r>
                      <a:endParaRPr lang="es-ES" sz="1400" b="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tc>
                  <a:txBody>
                    <a:bodyPr/>
                    <a:lstStyle/>
                    <a:p>
                      <a:pPr algn="ctr">
                        <a:spcBef>
                          <a:spcPts val="100"/>
                        </a:spcBef>
                        <a:spcAft>
                          <a:spcPts val="100"/>
                        </a:spcAft>
                      </a:pPr>
                      <a:r>
                        <a:rPr lang="es-ES" sz="1400" b="0">
                          <a:effectLst/>
                          <a:latin typeface="Arial" panose="020B0604020202020204" pitchFamily="34" charset="0"/>
                          <a:cs typeface="Arial" panose="020B0604020202020204" pitchFamily="34" charset="0"/>
                        </a:rPr>
                        <a:t>K</a:t>
                      </a:r>
                      <a:br>
                        <a:rPr lang="es-ES" sz="1400" b="0">
                          <a:effectLst/>
                          <a:latin typeface="Arial" panose="020B0604020202020204" pitchFamily="34" charset="0"/>
                          <a:cs typeface="Arial" panose="020B0604020202020204" pitchFamily="34" charset="0"/>
                        </a:rPr>
                      </a:br>
                      <a:r>
                        <a:rPr lang="es-ES" sz="1400" b="0">
                          <a:effectLst/>
                          <a:latin typeface="Arial" panose="020B0604020202020204" pitchFamily="34" charset="0"/>
                          <a:cs typeface="Arial" panose="020B0604020202020204" pitchFamily="34" charset="0"/>
                        </a:rPr>
                        <a:t>(cm/s)</a:t>
                      </a:r>
                      <a:endParaRPr lang="es-ES" sz="1400" b="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extLst>
                  <a:ext uri="{0D108BD9-81ED-4DB2-BD59-A6C34878D82A}">
                    <a16:rowId xmlns:a16="http://schemas.microsoft.com/office/drawing/2014/main" val="4000125444"/>
                  </a:ext>
                </a:extLst>
              </a:tr>
              <a:tr h="0">
                <a:tc>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H1</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R w="12700" cap="flat" cmpd="sng" algn="ctr">
                      <a:solidFill>
                        <a:schemeClr val="bg1"/>
                      </a:solidFill>
                      <a:prstDash val="solid"/>
                      <a:round/>
                      <a:headEnd type="none" w="med" len="med"/>
                      <a:tailEnd type="none" w="med" len="med"/>
                    </a:lnR>
                  </a:tcPr>
                </a:tc>
                <a:tc rowSpan="6">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1.452</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chemeClr val="bg1"/>
                      </a:solidFill>
                      <a:prstDash val="solid"/>
                      <a:round/>
                      <a:headEnd type="none" w="med" len="med"/>
                      <a:tailEnd type="none" w="med" len="med"/>
                    </a:lnL>
                  </a:tcPr>
                </a:tc>
                <a:tc rowSpan="6">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2,5</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tc rowSpan="6">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8,042</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tc>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9,580</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tc>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7,539</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extLst>
                  <a:ext uri="{0D108BD9-81ED-4DB2-BD59-A6C34878D82A}">
                    <a16:rowId xmlns:a16="http://schemas.microsoft.com/office/drawing/2014/main" val="2123787074"/>
                  </a:ext>
                </a:extLst>
              </a:tr>
              <a:tr h="0">
                <a:tc>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H2</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R w="12700" cap="flat" cmpd="sng" algn="ctr">
                      <a:solidFill>
                        <a:schemeClr val="bg1"/>
                      </a:solidFill>
                      <a:prstDash val="solid"/>
                      <a:round/>
                      <a:headEnd type="none" w="med" len="med"/>
                      <a:tailEnd type="none" w="med" len="med"/>
                    </a:lnR>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8,687</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tc>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8,314</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extLst>
                  <a:ext uri="{0D108BD9-81ED-4DB2-BD59-A6C34878D82A}">
                    <a16:rowId xmlns:a16="http://schemas.microsoft.com/office/drawing/2014/main" val="1009121863"/>
                  </a:ext>
                </a:extLst>
              </a:tr>
              <a:tr h="0">
                <a:tc>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H3</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R w="12700" cap="flat" cmpd="sng" algn="ctr">
                      <a:solidFill>
                        <a:schemeClr val="bg1"/>
                      </a:solidFill>
                      <a:prstDash val="solid"/>
                      <a:round/>
                      <a:headEnd type="none" w="med" len="med"/>
                      <a:tailEnd type="none" w="med" len="med"/>
                    </a:lnR>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8,503</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tc>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8,494</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extLst>
                  <a:ext uri="{0D108BD9-81ED-4DB2-BD59-A6C34878D82A}">
                    <a16:rowId xmlns:a16="http://schemas.microsoft.com/office/drawing/2014/main" val="3570989863"/>
                  </a:ext>
                </a:extLst>
              </a:tr>
              <a:tr h="0">
                <a:tc rowSpan="2">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H3'</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19,720</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tc>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3,662</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extLst>
                  <a:ext uri="{0D108BD9-81ED-4DB2-BD59-A6C34878D82A}">
                    <a16:rowId xmlns:a16="http://schemas.microsoft.com/office/drawing/2014/main" val="3662754967"/>
                  </a:ext>
                </a:extLst>
              </a:tr>
              <a:tr h="0">
                <a:tc vMerge="1">
                  <a:txBody>
                    <a:bodyPr/>
                    <a:lstStyle/>
                    <a:p>
                      <a:pPr algn="ctr">
                        <a:spcBef>
                          <a:spcPts val="100"/>
                        </a:spcBef>
                        <a:spcAft>
                          <a:spcPts val="100"/>
                        </a:spcAft>
                      </a:pPr>
                      <a:endParaRPr lang="es-ES" sz="1200">
                        <a:effectLst/>
                        <a:latin typeface="Times New Roman" panose="02020603050405020304" pitchFamily="18" charset="0"/>
                        <a:ea typeface="Times New Roman" panose="02020603050405020304" pitchFamily="18" charset="0"/>
                      </a:endParaRPr>
                    </a:p>
                  </a:txBody>
                  <a:tcPr marL="36195" marR="36195" marT="0" marB="0" anchor="ctr"/>
                </a:tc>
                <a:tc vMerge="1">
                  <a:txBody>
                    <a:bodyPr/>
                    <a:lstStyle/>
                    <a:p>
                      <a:endParaRPr lang="es-ES"/>
                    </a:p>
                  </a:txBody>
                  <a:tcPr/>
                </a:tc>
                <a:tc vMerge="1">
                  <a:txBody>
                    <a:bodyPr/>
                    <a:lstStyle/>
                    <a:p>
                      <a:endParaRPr lang="es-ES"/>
                    </a:p>
                  </a:txBody>
                  <a:tcPr/>
                </a:tc>
                <a:tc vMerge="1">
                  <a:txBody>
                    <a:bodyPr/>
                    <a:lstStyle/>
                    <a:p>
                      <a:endParaRPr lang="es-ES"/>
                    </a:p>
                  </a:txBody>
                  <a:tcPr/>
                </a:tc>
                <a:tc rowSpan="2">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7,903</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tc rowSpan="2">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9,138</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extLst>
                  <a:ext uri="{0D108BD9-81ED-4DB2-BD59-A6C34878D82A}">
                    <a16:rowId xmlns:a16="http://schemas.microsoft.com/office/drawing/2014/main" val="2066944149"/>
                  </a:ext>
                </a:extLst>
              </a:tr>
              <a:tr h="122220">
                <a:tc>
                  <a:txBody>
                    <a:bodyPr/>
                    <a:lstStyle/>
                    <a:p>
                      <a:pPr marL="0" algn="ctr" defTabSz="2888349" rtl="0" eaLnBrk="1" latinLnBrk="0" hangingPunct="1">
                        <a:spcBef>
                          <a:spcPts val="100"/>
                        </a:spcBef>
                        <a:spcAft>
                          <a:spcPts val="100"/>
                        </a:spcAft>
                      </a:pPr>
                      <a:r>
                        <a:rPr lang="es-ES" sz="1400" b="0" kern="1200" dirty="0">
                          <a:solidFill>
                            <a:schemeClr val="lt1"/>
                          </a:solidFill>
                          <a:effectLst/>
                          <a:latin typeface="Arial" panose="020B0604020202020204" pitchFamily="34" charset="0"/>
                          <a:ea typeface="+mn-ea"/>
                          <a:cs typeface="Arial" panose="020B0604020202020204" pitchFamily="34" charset="0"/>
                        </a:rPr>
                        <a:t>H4</a:t>
                      </a:r>
                    </a:p>
                  </a:txBody>
                  <a:tcPr marL="36195" marR="36195"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extLst>
                  <a:ext uri="{0D108BD9-81ED-4DB2-BD59-A6C34878D82A}">
                    <a16:rowId xmlns:a16="http://schemas.microsoft.com/office/drawing/2014/main" val="535348833"/>
                  </a:ext>
                </a:extLst>
              </a:tr>
            </a:tbl>
          </a:graphicData>
        </a:graphic>
      </p:graphicFrame>
      <p:sp>
        <p:nvSpPr>
          <p:cNvPr id="36" name="Rectángulo 35"/>
          <p:cNvSpPr/>
          <p:nvPr/>
        </p:nvSpPr>
        <p:spPr>
          <a:xfrm>
            <a:off x="3913085" y="19849420"/>
            <a:ext cx="3407589" cy="523220"/>
          </a:xfrm>
          <a:prstGeom prst="rect">
            <a:avLst/>
          </a:prstGeom>
        </p:spPr>
        <p:txBody>
          <a:bodyPr wrap="square">
            <a:spAutoFit/>
          </a:bodyPr>
          <a:lstStyle/>
          <a:p>
            <a:r>
              <a:rPr lang="es-ES_tradnl" sz="1400" dirty="0">
                <a:latin typeface="Arial" panose="020B0604020202020204" pitchFamily="34" charset="0"/>
                <a:ea typeface="Times New Roman" panose="02020603050405020304" pitchFamily="18" charset="0"/>
                <a:cs typeface="Arial" panose="020B0604020202020204" pitchFamily="34" charset="0"/>
              </a:rPr>
              <a:t>Tabla 3. Coeficiente de permeabilidad k</a:t>
            </a:r>
            <a:br>
              <a:rPr lang="es-ES_tradnl" sz="1400" dirty="0">
                <a:latin typeface="Arial" panose="020B0604020202020204" pitchFamily="34" charset="0"/>
                <a:ea typeface="Times New Roman" panose="02020603050405020304" pitchFamily="18" charset="0"/>
                <a:cs typeface="Arial" panose="020B0604020202020204" pitchFamily="34" charset="0"/>
              </a:rPr>
            </a:br>
            <a:r>
              <a:rPr lang="es-ES_tradnl" sz="1400" dirty="0" err="1">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Table</a:t>
            </a:r>
            <a:r>
              <a:rPr lang="es-ES_tradnl" sz="14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3. </a:t>
            </a:r>
            <a:r>
              <a:rPr lang="es-ES_tradnl" sz="1400" dirty="0" err="1">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Permebility</a:t>
            </a:r>
            <a:r>
              <a:rPr lang="es-ES_tradnl" sz="14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a:t>
            </a:r>
            <a:r>
              <a:rPr lang="es-ES_tradnl" sz="1400" dirty="0" err="1">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coefficient</a:t>
            </a:r>
            <a:r>
              <a:rPr lang="es-ES_tradnl" sz="14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k</a:t>
            </a:r>
            <a:endParaRPr lang="es-ES" sz="1400" dirty="0">
              <a:solidFill>
                <a:schemeClr val="tx2">
                  <a:lumMod val="60000"/>
                  <a:lumOff val="40000"/>
                </a:schemeClr>
              </a:solidFill>
              <a:latin typeface="Arial" panose="020B0604020202020204" pitchFamily="34" charset="0"/>
              <a:cs typeface="Arial" panose="020B0604020202020204" pitchFamily="34" charset="0"/>
            </a:endParaRPr>
          </a:p>
        </p:txBody>
      </p:sp>
      <p:pic>
        <p:nvPicPr>
          <p:cNvPr id="94" name="Shape 461"/>
          <p:cNvPicPr/>
          <p:nvPr/>
        </p:nvPicPr>
        <p:blipFill rotWithShape="1">
          <a:blip r:embed="rId16" cstate="print">
            <a:alphaModFix/>
            <a:extLst>
              <a:ext uri="{28A0092B-C50C-407E-A947-70E740481C1C}">
                <a14:useLocalDpi xmlns:a14="http://schemas.microsoft.com/office/drawing/2010/main" val="0"/>
              </a:ext>
            </a:extLst>
          </a:blip>
          <a:srcRect t="3236" r="7885"/>
          <a:stretch/>
        </p:blipFill>
        <p:spPr bwMode="auto">
          <a:xfrm>
            <a:off x="15957399" y="19209362"/>
            <a:ext cx="5264372" cy="3353061"/>
          </a:xfrm>
          <a:prstGeom prst="rect">
            <a:avLst/>
          </a:prstGeom>
          <a:noFill/>
          <a:ln>
            <a:noFill/>
          </a:ln>
          <a:extLst>
            <a:ext uri="{53640926-AAD7-44D8-BBD7-CCE9431645EC}">
              <a14:shadowObscured xmlns:a14="http://schemas.microsoft.com/office/drawing/2010/main"/>
            </a:ext>
          </a:extLst>
        </p:spPr>
      </p:pic>
      <p:graphicFrame>
        <p:nvGraphicFramePr>
          <p:cNvPr id="37" name="Tabla 36"/>
          <p:cNvGraphicFramePr>
            <a:graphicFrameLocks noGrp="1"/>
          </p:cNvGraphicFramePr>
          <p:nvPr>
            <p:extLst>
              <p:ext uri="{D42A27DB-BD31-4B8C-83A1-F6EECF244321}">
                <p14:modId xmlns:p14="http://schemas.microsoft.com/office/powerpoint/2010/main" val="1653432058"/>
              </p:ext>
            </p:extLst>
          </p:nvPr>
        </p:nvGraphicFramePr>
        <p:xfrm>
          <a:off x="14295454" y="24567786"/>
          <a:ext cx="3957320" cy="185984"/>
        </p:xfrm>
        <a:graphic>
          <a:graphicData uri="http://schemas.openxmlformats.org/drawingml/2006/table">
            <a:tbl>
              <a:tblPr firstRow="1" firstCol="1" bandRow="1">
                <a:tableStyleId>{2D5ABB26-0587-4C30-8999-92F81FD0307C}</a:tableStyleId>
              </a:tblPr>
              <a:tblGrid>
                <a:gridCol w="1347470">
                  <a:extLst>
                    <a:ext uri="{9D8B030D-6E8A-4147-A177-3AD203B41FA5}">
                      <a16:colId xmlns:a16="http://schemas.microsoft.com/office/drawing/2014/main" val="17647656"/>
                    </a:ext>
                  </a:extLst>
                </a:gridCol>
                <a:gridCol w="1378585">
                  <a:extLst>
                    <a:ext uri="{9D8B030D-6E8A-4147-A177-3AD203B41FA5}">
                      <a16:colId xmlns:a16="http://schemas.microsoft.com/office/drawing/2014/main" val="697306696"/>
                    </a:ext>
                  </a:extLst>
                </a:gridCol>
                <a:gridCol w="1231265">
                  <a:extLst>
                    <a:ext uri="{9D8B030D-6E8A-4147-A177-3AD203B41FA5}">
                      <a16:colId xmlns:a16="http://schemas.microsoft.com/office/drawing/2014/main" val="2524801689"/>
                    </a:ext>
                  </a:extLst>
                </a:gridCol>
              </a:tblGrid>
              <a:tr h="185984">
                <a:tc>
                  <a:txBody>
                    <a:bodyPr/>
                    <a:lstStyle/>
                    <a:p>
                      <a:pPr algn="ctr">
                        <a:spcAft>
                          <a:spcPts val="0"/>
                        </a:spcAft>
                      </a:pPr>
                      <a:r>
                        <a:rPr lang="es-ES" sz="1200" dirty="0">
                          <a:effectLst/>
                          <a:latin typeface="Arial" panose="020B0604020202020204" pitchFamily="34" charset="0"/>
                          <a:cs typeface="Arial" panose="020B0604020202020204" pitchFamily="34" charset="0"/>
                        </a:rPr>
                        <a:t>1</a:t>
                      </a:r>
                      <a:endParaRPr lang="es-E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p>
                      <a:pPr algn="ctr">
                        <a:spcAft>
                          <a:spcPts val="600"/>
                        </a:spcAft>
                      </a:pPr>
                      <a:r>
                        <a:rPr lang="es-ES" sz="1200" dirty="0">
                          <a:effectLst/>
                          <a:latin typeface="Arial" panose="020B0604020202020204" pitchFamily="34" charset="0"/>
                          <a:cs typeface="Arial" panose="020B0604020202020204" pitchFamily="34" charset="0"/>
                        </a:rPr>
                        <a:t>4</a:t>
                      </a:r>
                      <a:endParaRPr lang="es-E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spcAft>
                          <a:spcPts val="600"/>
                        </a:spcAft>
                      </a:pPr>
                      <a:r>
                        <a:rPr lang="es-ES" sz="1200" dirty="0">
                          <a:effectLst/>
                          <a:latin typeface="Arial" panose="020B0604020202020204" pitchFamily="34" charset="0"/>
                          <a:cs typeface="Arial" panose="020B0604020202020204" pitchFamily="34" charset="0"/>
                        </a:rPr>
                        <a:t>6</a:t>
                      </a:r>
                      <a:endParaRPr lang="es-E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7221382"/>
                  </a:ext>
                </a:extLst>
              </a:tr>
            </a:tbl>
          </a:graphicData>
        </a:graphic>
      </p:graphicFrame>
      <p:grpSp>
        <p:nvGrpSpPr>
          <p:cNvPr id="42" name="Grupo 41"/>
          <p:cNvGrpSpPr/>
          <p:nvPr/>
        </p:nvGrpSpPr>
        <p:grpSpPr>
          <a:xfrm>
            <a:off x="14253729" y="23245768"/>
            <a:ext cx="3945503" cy="1338107"/>
            <a:chOff x="9432288" y="23197315"/>
            <a:chExt cx="3945503" cy="1338107"/>
          </a:xfrm>
        </p:grpSpPr>
        <p:pic>
          <p:nvPicPr>
            <p:cNvPr id="1063" name="Imagen 30"/>
            <p:cNvPicPr>
              <a:picLocks noChangeAspect="1" noChangeArrowheads="1"/>
            </p:cNvPicPr>
            <p:nvPr/>
          </p:nvPicPr>
          <p:blipFill>
            <a:blip r:embed="rId17">
              <a:extLst>
                <a:ext uri="{28A0092B-C50C-407E-A947-70E740481C1C}">
                  <a14:useLocalDpi xmlns:a14="http://schemas.microsoft.com/office/drawing/2010/main" val="0"/>
                </a:ext>
              </a:extLst>
            </a:blip>
            <a:srcRect t="6810" b="18237"/>
            <a:stretch>
              <a:fillRect/>
            </a:stretch>
          </p:blipFill>
          <p:spPr bwMode="auto">
            <a:xfrm rot="-360000">
              <a:off x="9432288" y="23203422"/>
              <a:ext cx="1335880" cy="1332000"/>
            </a:xfrm>
            <a:prstGeom prst="rect">
              <a:avLst/>
            </a:prstGeom>
            <a:solidFill>
              <a:schemeClr val="bg1"/>
            </a:solidFill>
          </p:spPr>
        </p:pic>
        <p:pic>
          <p:nvPicPr>
            <p:cNvPr id="1062" name="Imagen 23"/>
            <p:cNvPicPr>
              <a:picLocks noChangeAspect="1" noChangeArrowheads="1"/>
            </p:cNvPicPr>
            <p:nvPr/>
          </p:nvPicPr>
          <p:blipFill>
            <a:blip r:embed="rId18">
              <a:extLst>
                <a:ext uri="{28A0092B-C50C-407E-A947-70E740481C1C}">
                  <a14:useLocalDpi xmlns:a14="http://schemas.microsoft.com/office/drawing/2010/main" val="0"/>
                </a:ext>
              </a:extLst>
            </a:blip>
            <a:srcRect l="-5087" t="7553" r="5087" b="16611"/>
            <a:stretch>
              <a:fillRect/>
            </a:stretch>
          </p:blipFill>
          <p:spPr bwMode="auto">
            <a:xfrm>
              <a:off x="10760368" y="23197315"/>
              <a:ext cx="1323707" cy="1260000"/>
            </a:xfrm>
            <a:prstGeom prst="rect">
              <a:avLst/>
            </a:prstGeom>
            <a:solidFill>
              <a:schemeClr val="bg1"/>
            </a:solidFill>
          </p:spPr>
        </p:pic>
        <p:pic>
          <p:nvPicPr>
            <p:cNvPr id="1061" name="Imagen 29"/>
            <p:cNvPicPr>
              <a:picLocks noChangeAspect="1" noChangeArrowheads="1"/>
            </p:cNvPicPr>
            <p:nvPr/>
          </p:nvPicPr>
          <p:blipFill>
            <a:blip r:embed="rId19">
              <a:extLst>
                <a:ext uri="{28A0092B-C50C-407E-A947-70E740481C1C}">
                  <a14:useLocalDpi xmlns:a14="http://schemas.microsoft.com/office/drawing/2010/main" val="0"/>
                </a:ext>
              </a:extLst>
            </a:blip>
            <a:srcRect t="6003" b="14255"/>
            <a:stretch>
              <a:fillRect/>
            </a:stretch>
          </p:blipFill>
          <p:spPr bwMode="auto">
            <a:xfrm>
              <a:off x="12194366" y="23197315"/>
              <a:ext cx="1183425" cy="1260000"/>
            </a:xfrm>
            <a:prstGeom prst="rect">
              <a:avLst/>
            </a:prstGeom>
            <a:noFill/>
            <a:extLst>
              <a:ext uri="{909E8E84-426E-40DD-AFC4-6F175D3DCCD1}">
                <a14:hiddenFill xmlns:a14="http://schemas.microsoft.com/office/drawing/2010/main">
                  <a:solidFill>
                    <a:srgbClr val="FFFFFF"/>
                  </a:solidFill>
                </a14:hiddenFill>
              </a:ext>
            </a:extLst>
          </p:spPr>
        </p:pic>
      </p:grpSp>
      <p:sp>
        <p:nvSpPr>
          <p:cNvPr id="38" name="Rectángulo 37"/>
          <p:cNvSpPr/>
          <p:nvPr/>
        </p:nvSpPr>
        <p:spPr>
          <a:xfrm>
            <a:off x="14024326" y="24672264"/>
            <a:ext cx="4502761" cy="954107"/>
          </a:xfrm>
          <a:prstGeom prst="rect">
            <a:avLst/>
          </a:prstGeom>
        </p:spPr>
        <p:txBody>
          <a:bodyPr wrap="square">
            <a:spAutoFit/>
          </a:bodyPr>
          <a:lstStyle/>
          <a:p>
            <a:pPr algn="ctr">
              <a:spcAft>
                <a:spcPts val="0"/>
              </a:spcAft>
            </a:pPr>
            <a:r>
              <a:rPr lang="es-ES" sz="1400" dirty="0">
                <a:latin typeface="Arial" panose="020B0604020202020204" pitchFamily="34" charset="0"/>
                <a:ea typeface="Times New Roman" panose="02020603050405020304" pitchFamily="18" charset="0"/>
                <a:cs typeface="Arial" panose="020B0604020202020204" pitchFamily="34" charset="0"/>
              </a:rPr>
              <a:t>Imagen 9. Probetas tras 28 ciclos:</a:t>
            </a:r>
            <a:br>
              <a:rPr lang="es-ES" sz="1400" dirty="0">
                <a:latin typeface="Arial" panose="020B0604020202020204" pitchFamily="34" charset="0"/>
                <a:ea typeface="Times New Roman" panose="02020603050405020304" pitchFamily="18" charset="0"/>
                <a:cs typeface="Arial" panose="020B0604020202020204" pitchFamily="34" charset="0"/>
              </a:rPr>
            </a:br>
            <a:r>
              <a:rPr lang="es-ES" sz="1400" dirty="0">
                <a:latin typeface="Arial" panose="020B0604020202020204" pitchFamily="34" charset="0"/>
                <a:ea typeface="Times New Roman" panose="02020603050405020304" pitchFamily="18" charset="0"/>
                <a:cs typeface="Arial" panose="020B0604020202020204" pitchFamily="34" charset="0"/>
              </a:rPr>
              <a:t> 4 y 6 destrozadas.  1 intacta. </a:t>
            </a:r>
            <a:br>
              <a:rPr lang="es-ES" sz="1400" dirty="0">
                <a:latin typeface="Arial" panose="020B0604020202020204" pitchFamily="34" charset="0"/>
                <a:ea typeface="Times New Roman" panose="02020603050405020304" pitchFamily="18" charset="0"/>
                <a:cs typeface="Arial" panose="020B0604020202020204" pitchFamily="34" charset="0"/>
              </a:rPr>
            </a:br>
            <a:r>
              <a:rPr lang="es-ES" sz="1400" dirty="0" err="1">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Image</a:t>
            </a:r>
            <a:r>
              <a:rPr lang="es-ES" sz="14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9. </a:t>
            </a:r>
            <a:r>
              <a:rPr lang="en-US" sz="14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Specimens after 28 cycles: </a:t>
            </a:r>
            <a:br>
              <a:rPr lang="en-US" sz="14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br>
            <a:r>
              <a:rPr lang="en-US" sz="14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4 a 6 destroyed. </a:t>
            </a:r>
            <a:r>
              <a:rPr lang="es-ES" sz="14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1 </a:t>
            </a:r>
            <a:r>
              <a:rPr lang="es-ES" sz="1400" dirty="0" err="1">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intact</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39" name="Grupo 38"/>
          <p:cNvGrpSpPr/>
          <p:nvPr/>
        </p:nvGrpSpPr>
        <p:grpSpPr>
          <a:xfrm>
            <a:off x="18619212" y="23298549"/>
            <a:ext cx="2356752" cy="1259840"/>
            <a:chOff x="18787612" y="23369642"/>
            <a:chExt cx="2356752" cy="1259840"/>
          </a:xfrm>
        </p:grpSpPr>
        <p:pic>
          <p:nvPicPr>
            <p:cNvPr id="101" name="Imagen 100"/>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8787612" y="23369642"/>
              <a:ext cx="1425575" cy="1259840"/>
            </a:xfrm>
            <a:prstGeom prst="rect">
              <a:avLst/>
            </a:prstGeom>
            <a:noFill/>
            <a:ln>
              <a:noFill/>
            </a:ln>
          </p:spPr>
        </p:pic>
        <p:pic>
          <p:nvPicPr>
            <p:cNvPr id="102" name="Imagen 10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0205199" y="23369642"/>
              <a:ext cx="939165" cy="1259840"/>
            </a:xfrm>
            <a:prstGeom prst="rect">
              <a:avLst/>
            </a:prstGeom>
            <a:noFill/>
            <a:ln>
              <a:noFill/>
            </a:ln>
          </p:spPr>
        </p:pic>
      </p:grpSp>
      <p:sp>
        <p:nvSpPr>
          <p:cNvPr id="40" name="Rectángulo 39"/>
          <p:cNvSpPr/>
          <p:nvPr/>
        </p:nvSpPr>
        <p:spPr>
          <a:xfrm>
            <a:off x="18330454" y="24832762"/>
            <a:ext cx="2964838" cy="523220"/>
          </a:xfrm>
          <a:prstGeom prst="rect">
            <a:avLst/>
          </a:prstGeom>
        </p:spPr>
        <p:txBody>
          <a:bodyPr wrap="square">
            <a:spAutoFit/>
          </a:bodyPr>
          <a:lstStyle/>
          <a:p>
            <a:pPr algn="ctr">
              <a:spcAft>
                <a:spcPts val="0"/>
              </a:spcAft>
            </a:pPr>
            <a:r>
              <a:rPr lang="es-ES" sz="1400" dirty="0">
                <a:latin typeface="Arial" panose="020B0604020202020204" pitchFamily="34" charset="0"/>
                <a:ea typeface="Times New Roman" panose="02020603050405020304" pitchFamily="18" charset="0"/>
                <a:cs typeface="Arial" panose="020B0604020202020204" pitchFamily="34" charset="0"/>
              </a:rPr>
              <a:t>Imagen 10. Fisuración de áridos</a:t>
            </a:r>
            <a:r>
              <a:rPr lang="es-ES" sz="1400" dirty="0">
                <a:solidFill>
                  <a:srgbClr val="808080"/>
                </a:solidFill>
                <a:latin typeface="Arial" panose="020B0604020202020204" pitchFamily="34" charset="0"/>
                <a:ea typeface="Times New Roman" panose="02020603050405020304" pitchFamily="18" charset="0"/>
                <a:cs typeface="Arial" panose="020B0604020202020204" pitchFamily="34" charset="0"/>
              </a:rPr>
              <a:t> </a:t>
            </a:r>
            <a:r>
              <a:rPr lang="es-ES" sz="1400" dirty="0" err="1">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Image</a:t>
            </a:r>
            <a:r>
              <a:rPr lang="es-ES" sz="14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10. Cracking of </a:t>
            </a:r>
            <a:r>
              <a:rPr lang="es-ES" sz="1400" dirty="0" err="1">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aggregates</a:t>
            </a:r>
            <a:endParaRPr lang="es-ES" sz="1400" dirty="0">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43" name="Rectángulo 42"/>
          <p:cNvSpPr/>
          <p:nvPr/>
        </p:nvSpPr>
        <p:spPr>
          <a:xfrm>
            <a:off x="193951" y="22422541"/>
            <a:ext cx="9071714" cy="369332"/>
          </a:xfrm>
          <a:prstGeom prst="rect">
            <a:avLst/>
          </a:prstGeom>
        </p:spPr>
        <p:txBody>
          <a:bodyPr wrap="none">
            <a:spAutoFit/>
          </a:bodyPr>
          <a:lstStyle/>
          <a:p>
            <a:pPr lvl="0" defTabSz="914400" eaLnBrk="0" fontAlgn="base" hangingPunct="0">
              <a:spcBef>
                <a:spcPct val="0"/>
              </a:spcBef>
              <a:spcAft>
                <a:spcPct val="0"/>
              </a:spcAft>
            </a:pPr>
            <a:r>
              <a:rPr lang="es-ES" altLang="es-ES" sz="1800" b="1" dirty="0">
                <a:latin typeface="Arial" panose="020B0604020202020204" pitchFamily="34" charset="0"/>
                <a:ea typeface="Times New Roman" panose="02020603050405020304" pitchFamily="18" charset="0"/>
              </a:rPr>
              <a:t>Ensayo de resistencia a compresión y a flexión / </a:t>
            </a:r>
            <a:r>
              <a:rPr lang="es-ES" altLang="es-ES" sz="1800" b="1" dirty="0" err="1">
                <a:solidFill>
                  <a:schemeClr val="tx2">
                    <a:lumMod val="60000"/>
                    <a:lumOff val="40000"/>
                  </a:schemeClr>
                </a:solidFill>
                <a:latin typeface="Arial" panose="020B0604020202020204" pitchFamily="34" charset="0"/>
                <a:ea typeface="Times New Roman" panose="02020603050405020304" pitchFamily="18" charset="0"/>
              </a:rPr>
              <a:t>Compression</a:t>
            </a:r>
            <a:r>
              <a:rPr lang="es-ES" altLang="es-ES" sz="1800" b="1" dirty="0">
                <a:solidFill>
                  <a:schemeClr val="tx2">
                    <a:lumMod val="60000"/>
                    <a:lumOff val="40000"/>
                  </a:schemeClr>
                </a:solidFill>
                <a:latin typeface="Arial" panose="020B0604020202020204" pitchFamily="34" charset="0"/>
                <a:ea typeface="Times New Roman" panose="02020603050405020304" pitchFamily="18" charset="0"/>
              </a:rPr>
              <a:t> and </a:t>
            </a:r>
            <a:r>
              <a:rPr lang="es-ES" altLang="es-ES" sz="1800" b="1" dirty="0" err="1">
                <a:solidFill>
                  <a:schemeClr val="tx2">
                    <a:lumMod val="60000"/>
                    <a:lumOff val="40000"/>
                  </a:schemeClr>
                </a:solidFill>
                <a:latin typeface="Arial" panose="020B0604020202020204" pitchFamily="34" charset="0"/>
                <a:ea typeface="Times New Roman" panose="02020603050405020304" pitchFamily="18" charset="0"/>
              </a:rPr>
              <a:t>bending</a:t>
            </a:r>
            <a:r>
              <a:rPr lang="es-ES" altLang="es-ES" sz="1800" b="1" dirty="0">
                <a:solidFill>
                  <a:schemeClr val="tx2">
                    <a:lumMod val="60000"/>
                    <a:lumOff val="40000"/>
                  </a:schemeClr>
                </a:solidFill>
                <a:latin typeface="Arial" panose="020B0604020202020204" pitchFamily="34" charset="0"/>
                <a:ea typeface="Times New Roman" panose="02020603050405020304" pitchFamily="18" charset="0"/>
              </a:rPr>
              <a:t> </a:t>
            </a:r>
            <a:r>
              <a:rPr lang="es-ES" altLang="es-ES" sz="1800" b="1" dirty="0" err="1">
                <a:solidFill>
                  <a:schemeClr val="tx2">
                    <a:lumMod val="60000"/>
                    <a:lumOff val="40000"/>
                  </a:schemeClr>
                </a:solidFill>
                <a:latin typeface="Arial" panose="020B0604020202020204" pitchFamily="34" charset="0"/>
                <a:ea typeface="Times New Roman" panose="02020603050405020304" pitchFamily="18" charset="0"/>
              </a:rPr>
              <a:t>tests</a:t>
            </a:r>
            <a:endParaRPr lang="es-ES_tradnl" altLang="es-ES" sz="1800" dirty="0">
              <a:solidFill>
                <a:schemeClr val="tx2">
                  <a:lumMod val="60000"/>
                  <a:lumOff val="40000"/>
                </a:schemeClr>
              </a:solidFill>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45" name="Tabla 44"/>
          <p:cNvGraphicFramePr>
            <a:graphicFrameLocks noGrp="1"/>
          </p:cNvGraphicFramePr>
          <p:nvPr>
            <p:extLst>
              <p:ext uri="{D42A27DB-BD31-4B8C-83A1-F6EECF244321}">
                <p14:modId xmlns:p14="http://schemas.microsoft.com/office/powerpoint/2010/main" val="480010428"/>
              </p:ext>
            </p:extLst>
          </p:nvPr>
        </p:nvGraphicFramePr>
        <p:xfrm>
          <a:off x="8362956" y="19668464"/>
          <a:ext cx="7327805" cy="1744654"/>
        </p:xfrm>
        <a:graphic>
          <a:graphicData uri="http://schemas.openxmlformats.org/drawingml/2006/table">
            <a:tbl>
              <a:tblPr firstRow="1" firstCol="1" bandRow="1">
                <a:tableStyleId>{5C22544A-7EE6-4342-B048-85BDC9FD1C3A}</a:tableStyleId>
              </a:tblPr>
              <a:tblGrid>
                <a:gridCol w="666954">
                  <a:extLst>
                    <a:ext uri="{9D8B030D-6E8A-4147-A177-3AD203B41FA5}">
                      <a16:colId xmlns:a16="http://schemas.microsoft.com/office/drawing/2014/main" val="1336931471"/>
                    </a:ext>
                  </a:extLst>
                </a:gridCol>
                <a:gridCol w="933563">
                  <a:extLst>
                    <a:ext uri="{9D8B030D-6E8A-4147-A177-3AD203B41FA5}">
                      <a16:colId xmlns:a16="http://schemas.microsoft.com/office/drawing/2014/main" val="153166021"/>
                    </a:ext>
                  </a:extLst>
                </a:gridCol>
                <a:gridCol w="1227195">
                  <a:extLst>
                    <a:ext uri="{9D8B030D-6E8A-4147-A177-3AD203B41FA5}">
                      <a16:colId xmlns:a16="http://schemas.microsoft.com/office/drawing/2014/main" val="1982214424"/>
                    </a:ext>
                  </a:extLst>
                </a:gridCol>
                <a:gridCol w="759648">
                  <a:extLst>
                    <a:ext uri="{9D8B030D-6E8A-4147-A177-3AD203B41FA5}">
                      <a16:colId xmlns:a16="http://schemas.microsoft.com/office/drawing/2014/main" val="2555419661"/>
                    </a:ext>
                  </a:extLst>
                </a:gridCol>
                <a:gridCol w="1080138">
                  <a:extLst>
                    <a:ext uri="{9D8B030D-6E8A-4147-A177-3AD203B41FA5}">
                      <a16:colId xmlns:a16="http://schemas.microsoft.com/office/drawing/2014/main" val="3530633429"/>
                    </a:ext>
                  </a:extLst>
                </a:gridCol>
                <a:gridCol w="680054">
                  <a:extLst>
                    <a:ext uri="{9D8B030D-6E8A-4147-A177-3AD203B41FA5}">
                      <a16:colId xmlns:a16="http://schemas.microsoft.com/office/drawing/2014/main" val="3778859643"/>
                    </a:ext>
                  </a:extLst>
                </a:gridCol>
                <a:gridCol w="1260161">
                  <a:extLst>
                    <a:ext uri="{9D8B030D-6E8A-4147-A177-3AD203B41FA5}">
                      <a16:colId xmlns:a16="http://schemas.microsoft.com/office/drawing/2014/main" val="3842249967"/>
                    </a:ext>
                  </a:extLst>
                </a:gridCol>
                <a:gridCol w="720092">
                  <a:extLst>
                    <a:ext uri="{9D8B030D-6E8A-4147-A177-3AD203B41FA5}">
                      <a16:colId xmlns:a16="http://schemas.microsoft.com/office/drawing/2014/main" val="1450629684"/>
                    </a:ext>
                  </a:extLst>
                </a:gridCol>
              </a:tblGrid>
              <a:tr h="119228">
                <a:tc rowSpan="2">
                  <a:txBody>
                    <a:bodyPr/>
                    <a:lstStyle/>
                    <a:p>
                      <a:pPr algn="ctr">
                        <a:spcAft>
                          <a:spcPts val="0"/>
                        </a:spcAft>
                      </a:pPr>
                      <a:r>
                        <a:rPr lang="es-ES" sz="1400" dirty="0">
                          <a:effectLst/>
                          <a:latin typeface="Arial" panose="020B0604020202020204" pitchFamily="34" charset="0"/>
                          <a:cs typeface="Arial" panose="020B0604020202020204" pitchFamily="34" charset="0"/>
                        </a:rPr>
                        <a:t>Probeta/</a:t>
                      </a:r>
                      <a:br>
                        <a:rPr lang="es-ES" sz="1400" dirty="0">
                          <a:effectLst/>
                          <a:latin typeface="Arial" panose="020B0604020202020204" pitchFamily="34" charset="0"/>
                          <a:cs typeface="Arial" panose="020B0604020202020204" pitchFamily="34" charset="0"/>
                        </a:rPr>
                      </a:br>
                      <a:r>
                        <a:rPr lang="es-ES" sz="1400" dirty="0" err="1">
                          <a:effectLst/>
                          <a:latin typeface="Arial" panose="020B0604020202020204" pitchFamily="34" charset="0"/>
                          <a:cs typeface="Arial" panose="020B0604020202020204" pitchFamily="34" charset="0"/>
                        </a:rPr>
                        <a:t>Specimen</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rowSpan="2">
                  <a:txBody>
                    <a:bodyPr/>
                    <a:lstStyle/>
                    <a:p>
                      <a:pPr algn="ctr">
                        <a:spcAft>
                          <a:spcPts val="0"/>
                        </a:spcAft>
                      </a:pPr>
                      <a:r>
                        <a:rPr lang="es-ES" sz="1400" dirty="0" err="1">
                          <a:effectLst/>
                          <a:latin typeface="Arial" panose="020B0604020202020204" pitchFamily="34" charset="0"/>
                          <a:cs typeface="Arial" panose="020B0604020202020204" pitchFamily="34" charset="0"/>
                        </a:rPr>
                        <a:t>Area</a:t>
                      </a:r>
                      <a:r>
                        <a:rPr lang="es-ES" sz="1400" dirty="0">
                          <a:effectLst/>
                          <a:latin typeface="Arial" panose="020B0604020202020204" pitchFamily="34" charset="0"/>
                          <a:cs typeface="Arial" panose="020B0604020202020204" pitchFamily="34" charset="0"/>
                        </a:rPr>
                        <a:t>/</a:t>
                      </a:r>
                      <a:br>
                        <a:rPr lang="es-ES" sz="1400" dirty="0">
                          <a:effectLst/>
                          <a:latin typeface="Arial" panose="020B0604020202020204" pitchFamily="34" charset="0"/>
                          <a:cs typeface="Arial" panose="020B0604020202020204" pitchFamily="34" charset="0"/>
                        </a:rPr>
                      </a:br>
                      <a:r>
                        <a:rPr lang="es-ES" sz="1400" dirty="0">
                          <a:effectLst/>
                          <a:latin typeface="Arial" panose="020B0604020202020204" pitchFamily="34" charset="0"/>
                          <a:cs typeface="Arial" panose="020B0604020202020204" pitchFamily="34" charset="0"/>
                        </a:rPr>
                        <a:t>Surface</a:t>
                      </a:r>
                    </a:p>
                    <a:p>
                      <a:pPr algn="ctr">
                        <a:spcAft>
                          <a:spcPts val="0"/>
                        </a:spcAft>
                      </a:pPr>
                      <a:r>
                        <a:rPr lang="es-ES" sz="1400" dirty="0">
                          <a:effectLst/>
                          <a:latin typeface="Arial" panose="020B0604020202020204" pitchFamily="34" charset="0"/>
                          <a:cs typeface="Arial" panose="020B0604020202020204" pitchFamily="34" charset="0"/>
                        </a:rPr>
                        <a:t>A</a:t>
                      </a:r>
                      <a:br>
                        <a:rPr lang="es-ES" sz="1400" dirty="0">
                          <a:effectLst/>
                          <a:latin typeface="Arial" panose="020B0604020202020204" pitchFamily="34" charset="0"/>
                          <a:cs typeface="Arial" panose="020B0604020202020204" pitchFamily="34" charset="0"/>
                        </a:rPr>
                      </a:br>
                      <a:r>
                        <a:rPr lang="es-ES" sz="1400" dirty="0">
                          <a:effectLst/>
                          <a:latin typeface="Arial" panose="020B0604020202020204" pitchFamily="34" charset="0"/>
                          <a:cs typeface="Arial" panose="020B0604020202020204" pitchFamily="34" charset="0"/>
                        </a:rPr>
                        <a:t>(mm</a:t>
                      </a:r>
                      <a:r>
                        <a:rPr lang="es-ES" sz="1400" baseline="30000" dirty="0">
                          <a:effectLst/>
                          <a:latin typeface="Arial" panose="020B0604020202020204" pitchFamily="34" charset="0"/>
                          <a:cs typeface="Arial" panose="020B0604020202020204" pitchFamily="34" charset="0"/>
                        </a:rPr>
                        <a:t>2</a:t>
                      </a:r>
                      <a:r>
                        <a:rPr lang="es-ES" sz="1400" dirty="0">
                          <a:effectLst/>
                          <a:latin typeface="Arial" panose="020B0604020202020204" pitchFamily="34" charset="0"/>
                          <a:cs typeface="Arial" panose="020B0604020202020204" pitchFamily="34" charset="0"/>
                        </a:rPr>
                        <a:t>)</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gridSpan="2">
                  <a:txBody>
                    <a:bodyPr/>
                    <a:lstStyle/>
                    <a:p>
                      <a:pPr algn="ctr">
                        <a:spcAft>
                          <a:spcPts val="0"/>
                        </a:spcAft>
                      </a:pPr>
                      <a:r>
                        <a:rPr lang="es-ES" sz="1400" dirty="0">
                          <a:effectLst/>
                          <a:latin typeface="Arial" panose="020B0604020202020204" pitchFamily="34" charset="0"/>
                          <a:cs typeface="Arial" panose="020B0604020202020204" pitchFamily="34" charset="0"/>
                        </a:rPr>
                        <a:t>7 ciclos/</a:t>
                      </a:r>
                      <a:r>
                        <a:rPr lang="es-ES" sz="1400" dirty="0" err="1">
                          <a:effectLst/>
                          <a:latin typeface="Arial" panose="020B0604020202020204" pitchFamily="34" charset="0"/>
                          <a:cs typeface="Arial" panose="020B0604020202020204" pitchFamily="34" charset="0"/>
                        </a:rPr>
                        <a:t>cycles</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hMerge="1">
                  <a:txBody>
                    <a:bodyPr/>
                    <a:lstStyle/>
                    <a:p>
                      <a:endParaRPr lang="es-ES"/>
                    </a:p>
                  </a:txBody>
                  <a:tcPr/>
                </a:tc>
                <a:tc gridSpan="2">
                  <a:txBody>
                    <a:bodyPr/>
                    <a:lstStyle/>
                    <a:p>
                      <a:pPr algn="ctr">
                        <a:spcAft>
                          <a:spcPts val="0"/>
                        </a:spcAft>
                      </a:pPr>
                      <a:r>
                        <a:rPr lang="es-ES" sz="1400" dirty="0">
                          <a:effectLst/>
                          <a:latin typeface="Arial" panose="020B0604020202020204" pitchFamily="34" charset="0"/>
                          <a:cs typeface="Arial" panose="020B0604020202020204" pitchFamily="34" charset="0"/>
                        </a:rPr>
                        <a:t>14 ciclos/</a:t>
                      </a:r>
                      <a:r>
                        <a:rPr lang="es-ES" sz="1400" dirty="0" err="1">
                          <a:effectLst/>
                          <a:latin typeface="Arial" panose="020B0604020202020204" pitchFamily="34" charset="0"/>
                          <a:cs typeface="Arial" panose="020B0604020202020204" pitchFamily="34" charset="0"/>
                        </a:rPr>
                        <a:t>cycles</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hMerge="1">
                  <a:txBody>
                    <a:bodyPr/>
                    <a:lstStyle/>
                    <a:p>
                      <a:endParaRPr lang="es-ES"/>
                    </a:p>
                  </a:txBody>
                  <a:tcPr/>
                </a:tc>
                <a:tc gridSpan="2">
                  <a:txBody>
                    <a:bodyPr/>
                    <a:lstStyle/>
                    <a:p>
                      <a:pPr algn="ctr">
                        <a:spcAft>
                          <a:spcPts val="0"/>
                        </a:spcAft>
                      </a:pPr>
                      <a:r>
                        <a:rPr lang="es-ES" sz="1400" dirty="0">
                          <a:effectLst/>
                          <a:latin typeface="Arial" panose="020B0604020202020204" pitchFamily="34" charset="0"/>
                          <a:cs typeface="Arial" panose="020B0604020202020204" pitchFamily="34" charset="0"/>
                        </a:rPr>
                        <a:t>28 ciclos/</a:t>
                      </a:r>
                      <a:r>
                        <a:rPr lang="es-ES" sz="1400" dirty="0" err="1">
                          <a:effectLst/>
                          <a:latin typeface="Arial" panose="020B0604020202020204" pitchFamily="34" charset="0"/>
                          <a:cs typeface="Arial" panose="020B0604020202020204" pitchFamily="34" charset="0"/>
                        </a:rPr>
                        <a:t>cycles</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hMerge="1">
                  <a:txBody>
                    <a:bodyPr/>
                    <a:lstStyle/>
                    <a:p>
                      <a:endParaRPr lang="es-ES"/>
                    </a:p>
                  </a:txBody>
                  <a:tcPr/>
                </a:tc>
                <a:extLst>
                  <a:ext uri="{0D108BD9-81ED-4DB2-BD59-A6C34878D82A}">
                    <a16:rowId xmlns:a16="http://schemas.microsoft.com/office/drawing/2014/main" val="1481913749"/>
                  </a:ext>
                </a:extLst>
              </a:tr>
              <a:tr h="0">
                <a:tc vMerge="1">
                  <a:txBody>
                    <a:bodyPr/>
                    <a:lstStyle/>
                    <a:p>
                      <a:endParaRPr lang="es-ES"/>
                    </a:p>
                  </a:txBody>
                  <a:tcPr/>
                </a:tc>
                <a:tc vMerge="1">
                  <a:txBody>
                    <a:bodyPr/>
                    <a:lstStyle/>
                    <a:p>
                      <a:endParaRPr lang="es-ES"/>
                    </a:p>
                  </a:txBody>
                  <a:tcPr/>
                </a:tc>
                <a:tc>
                  <a:txBody>
                    <a:bodyPr/>
                    <a:lstStyle/>
                    <a:p>
                      <a:pPr algn="ctr">
                        <a:spcAft>
                          <a:spcPts val="0"/>
                        </a:spcAft>
                      </a:pPr>
                      <a:r>
                        <a:rPr lang="es-ES" sz="1400" dirty="0">
                          <a:effectLst/>
                          <a:latin typeface="Arial" panose="020B0604020202020204" pitchFamily="34" charset="0"/>
                          <a:cs typeface="Arial" panose="020B0604020202020204" pitchFamily="34" charset="0"/>
                        </a:rPr>
                        <a:t>Pérdida de masa/</a:t>
                      </a:r>
                      <a:r>
                        <a:rPr lang="es-ES" sz="1400" dirty="0" err="1">
                          <a:solidFill>
                            <a:schemeClr val="tx2">
                              <a:lumMod val="60000"/>
                              <a:lumOff val="40000"/>
                            </a:schemeClr>
                          </a:solidFill>
                          <a:effectLst/>
                          <a:latin typeface="Arial" panose="020B0604020202020204" pitchFamily="34" charset="0"/>
                          <a:cs typeface="Arial" panose="020B0604020202020204" pitchFamily="34" charset="0"/>
                        </a:rPr>
                        <a:t>Scaling</a:t>
                      </a:r>
                      <a:r>
                        <a:rPr lang="es-ES" sz="1400" dirty="0">
                          <a:effectLst/>
                          <a:latin typeface="Arial" panose="020B0604020202020204" pitchFamily="34" charset="0"/>
                          <a:cs typeface="Arial" panose="020B0604020202020204" pitchFamily="34" charset="0"/>
                        </a:rPr>
                        <a:t> (g)</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dirty="0">
                          <a:effectLst/>
                          <a:latin typeface="Arial" panose="020B0604020202020204" pitchFamily="34" charset="0"/>
                          <a:cs typeface="Arial" panose="020B0604020202020204" pitchFamily="34" charset="0"/>
                        </a:rPr>
                        <a:t>Sn</a:t>
                      </a:r>
                      <a:br>
                        <a:rPr lang="es-ES" sz="1400" dirty="0">
                          <a:effectLst/>
                          <a:latin typeface="Arial" panose="020B0604020202020204" pitchFamily="34" charset="0"/>
                          <a:cs typeface="Arial" panose="020B0604020202020204" pitchFamily="34" charset="0"/>
                        </a:rPr>
                      </a:br>
                      <a:r>
                        <a:rPr lang="es-ES" sz="1400" dirty="0">
                          <a:effectLst/>
                          <a:latin typeface="Arial" panose="020B0604020202020204" pitchFamily="34" charset="0"/>
                          <a:cs typeface="Arial" panose="020B0604020202020204" pitchFamily="34" charset="0"/>
                        </a:rPr>
                        <a:t>(kg/m</a:t>
                      </a:r>
                      <a:r>
                        <a:rPr lang="es-ES" sz="1400" baseline="30000" dirty="0">
                          <a:effectLst/>
                          <a:latin typeface="Arial" panose="020B0604020202020204" pitchFamily="34" charset="0"/>
                          <a:cs typeface="Arial" panose="020B0604020202020204" pitchFamily="34" charset="0"/>
                        </a:rPr>
                        <a:t>2</a:t>
                      </a:r>
                      <a:r>
                        <a:rPr lang="es-ES" sz="1400" dirty="0">
                          <a:effectLst/>
                          <a:latin typeface="Arial" panose="020B0604020202020204" pitchFamily="34" charset="0"/>
                          <a:cs typeface="Arial" panose="020B0604020202020204" pitchFamily="34" charset="0"/>
                        </a:rPr>
                        <a:t>)</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dirty="0">
                          <a:effectLst/>
                          <a:latin typeface="Arial" panose="020B0604020202020204" pitchFamily="34" charset="0"/>
                          <a:cs typeface="Arial" panose="020B0604020202020204" pitchFamily="34" charset="0"/>
                        </a:rPr>
                        <a:t>Pérdida de masa/</a:t>
                      </a:r>
                      <a:r>
                        <a:rPr lang="es-ES" sz="1400" dirty="0" err="1">
                          <a:solidFill>
                            <a:schemeClr val="tx2">
                              <a:lumMod val="60000"/>
                              <a:lumOff val="40000"/>
                            </a:schemeClr>
                          </a:solidFill>
                          <a:effectLst/>
                          <a:latin typeface="Arial" panose="020B0604020202020204" pitchFamily="34" charset="0"/>
                          <a:cs typeface="Arial" panose="020B0604020202020204" pitchFamily="34" charset="0"/>
                        </a:rPr>
                        <a:t>Scaling</a:t>
                      </a:r>
                      <a:r>
                        <a:rPr lang="es-ES" sz="1400" dirty="0">
                          <a:effectLst/>
                          <a:latin typeface="Arial" panose="020B0604020202020204" pitchFamily="34" charset="0"/>
                          <a:cs typeface="Arial" panose="020B0604020202020204" pitchFamily="34" charset="0"/>
                        </a:rPr>
                        <a:t> (g)</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a:effectLst/>
                          <a:latin typeface="Arial" panose="020B0604020202020204" pitchFamily="34" charset="0"/>
                          <a:cs typeface="Arial" panose="020B0604020202020204" pitchFamily="34" charset="0"/>
                        </a:rPr>
                        <a:t>Sn</a:t>
                      </a:r>
                      <a:br>
                        <a:rPr lang="es-ES" sz="1400">
                          <a:effectLst/>
                          <a:latin typeface="Arial" panose="020B0604020202020204" pitchFamily="34" charset="0"/>
                          <a:cs typeface="Arial" panose="020B0604020202020204" pitchFamily="34" charset="0"/>
                        </a:rPr>
                      </a:br>
                      <a:r>
                        <a:rPr lang="es-ES" sz="1400">
                          <a:effectLst/>
                          <a:latin typeface="Arial" panose="020B0604020202020204" pitchFamily="34" charset="0"/>
                          <a:cs typeface="Arial" panose="020B0604020202020204" pitchFamily="34" charset="0"/>
                        </a:rPr>
                        <a:t>(kg/m</a:t>
                      </a:r>
                      <a:r>
                        <a:rPr lang="es-ES" sz="1400" baseline="30000">
                          <a:effectLst/>
                          <a:latin typeface="Arial" panose="020B0604020202020204" pitchFamily="34" charset="0"/>
                          <a:cs typeface="Arial" panose="020B0604020202020204" pitchFamily="34" charset="0"/>
                        </a:rPr>
                        <a:t>2</a:t>
                      </a:r>
                      <a:r>
                        <a:rPr lang="es-ES" sz="1400">
                          <a:effectLst/>
                          <a:latin typeface="Arial" panose="020B0604020202020204" pitchFamily="34" charset="0"/>
                          <a:cs typeface="Arial" panose="020B0604020202020204" pitchFamily="34" charset="0"/>
                        </a:rPr>
                        <a:t>)</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dirty="0">
                          <a:effectLst/>
                          <a:latin typeface="Arial" panose="020B0604020202020204" pitchFamily="34" charset="0"/>
                          <a:cs typeface="Arial" panose="020B0604020202020204" pitchFamily="34" charset="0"/>
                        </a:rPr>
                        <a:t>Pérdida de masa/</a:t>
                      </a:r>
                      <a:r>
                        <a:rPr lang="es-ES" sz="1400" dirty="0" err="1">
                          <a:solidFill>
                            <a:schemeClr val="tx2">
                              <a:lumMod val="60000"/>
                              <a:lumOff val="40000"/>
                            </a:schemeClr>
                          </a:solidFill>
                          <a:effectLst/>
                          <a:latin typeface="Arial" panose="020B0604020202020204" pitchFamily="34" charset="0"/>
                          <a:cs typeface="Arial" panose="020B0604020202020204" pitchFamily="34" charset="0"/>
                        </a:rPr>
                        <a:t>Scaling</a:t>
                      </a:r>
                      <a:r>
                        <a:rPr lang="es-ES" sz="1400" dirty="0">
                          <a:effectLst/>
                          <a:latin typeface="Arial" panose="020B0604020202020204" pitchFamily="34" charset="0"/>
                          <a:cs typeface="Arial" panose="020B0604020202020204" pitchFamily="34" charset="0"/>
                        </a:rPr>
                        <a:t> (g)</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dirty="0">
                          <a:effectLst/>
                          <a:latin typeface="Arial" panose="020B0604020202020204" pitchFamily="34" charset="0"/>
                          <a:cs typeface="Arial" panose="020B0604020202020204" pitchFamily="34" charset="0"/>
                        </a:rPr>
                        <a:t>Sn</a:t>
                      </a:r>
                      <a:br>
                        <a:rPr lang="es-ES" sz="1400" dirty="0">
                          <a:effectLst/>
                          <a:latin typeface="Arial" panose="020B0604020202020204" pitchFamily="34" charset="0"/>
                          <a:cs typeface="Arial" panose="020B0604020202020204" pitchFamily="34" charset="0"/>
                        </a:rPr>
                      </a:br>
                      <a:r>
                        <a:rPr lang="es-ES" sz="1400" dirty="0">
                          <a:effectLst/>
                          <a:latin typeface="Arial" panose="020B0604020202020204" pitchFamily="34" charset="0"/>
                          <a:cs typeface="Arial" panose="020B0604020202020204" pitchFamily="34" charset="0"/>
                        </a:rPr>
                        <a:t>(kg/m</a:t>
                      </a:r>
                      <a:r>
                        <a:rPr lang="es-ES" sz="1400" baseline="30000" dirty="0">
                          <a:effectLst/>
                          <a:latin typeface="Arial" panose="020B0604020202020204" pitchFamily="34" charset="0"/>
                          <a:cs typeface="Arial" panose="020B0604020202020204" pitchFamily="34" charset="0"/>
                        </a:rPr>
                        <a:t>2</a:t>
                      </a:r>
                      <a:r>
                        <a:rPr lang="es-ES" sz="1400" dirty="0">
                          <a:effectLst/>
                          <a:latin typeface="Arial" panose="020B0604020202020204" pitchFamily="34" charset="0"/>
                          <a:cs typeface="Arial" panose="020B0604020202020204" pitchFamily="34" charset="0"/>
                        </a:rPr>
                        <a:t>)</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1193359882"/>
                  </a:ext>
                </a:extLst>
              </a:tr>
              <a:tr h="0">
                <a:tc>
                  <a:txBody>
                    <a:bodyPr/>
                    <a:lstStyle/>
                    <a:p>
                      <a:pPr algn="ctr">
                        <a:spcAft>
                          <a:spcPts val="0"/>
                        </a:spcAft>
                      </a:pPr>
                      <a:r>
                        <a:rPr lang="es-ES" sz="1400">
                          <a:effectLst/>
                          <a:latin typeface="Arial" panose="020B0604020202020204" pitchFamily="34" charset="0"/>
                          <a:cs typeface="Arial" panose="020B0604020202020204" pitchFamily="34" charset="0"/>
                        </a:rPr>
                        <a:t>1</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a:effectLst/>
                          <a:latin typeface="Arial" panose="020B0604020202020204" pitchFamily="34" charset="0"/>
                          <a:cs typeface="Arial" panose="020B0604020202020204" pitchFamily="34" charset="0"/>
                        </a:rPr>
                        <a:t>22.500</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a:effectLst/>
                          <a:latin typeface="Arial" panose="020B0604020202020204" pitchFamily="34" charset="0"/>
                          <a:cs typeface="Arial" panose="020B0604020202020204" pitchFamily="34" charset="0"/>
                        </a:rPr>
                        <a:t>2,1</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dirty="0">
                          <a:effectLst/>
                          <a:latin typeface="Arial" panose="020B0604020202020204" pitchFamily="34" charset="0"/>
                          <a:cs typeface="Arial" panose="020B0604020202020204" pitchFamily="34" charset="0"/>
                        </a:rPr>
                        <a:t>0,093</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dirty="0">
                          <a:effectLst/>
                          <a:latin typeface="Arial" panose="020B0604020202020204" pitchFamily="34" charset="0"/>
                          <a:cs typeface="Arial" panose="020B0604020202020204" pitchFamily="34" charset="0"/>
                        </a:rPr>
                        <a:t> </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a:effectLst/>
                          <a:latin typeface="Arial" panose="020B0604020202020204" pitchFamily="34" charset="0"/>
                          <a:cs typeface="Arial" panose="020B0604020202020204" pitchFamily="34" charset="0"/>
                        </a:rPr>
                        <a:t> </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indent="-6350" algn="ctr">
                        <a:spcAft>
                          <a:spcPts val="0"/>
                        </a:spcAft>
                      </a:pPr>
                      <a:r>
                        <a:rPr lang="es-ES" sz="1400">
                          <a:effectLst/>
                          <a:latin typeface="Arial" panose="020B0604020202020204" pitchFamily="34" charset="0"/>
                          <a:cs typeface="Arial" panose="020B0604020202020204" pitchFamily="34" charset="0"/>
                        </a:rPr>
                        <a:t>1,7</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indent="-6350" algn="ctr">
                        <a:spcAft>
                          <a:spcPts val="0"/>
                        </a:spcAft>
                      </a:pPr>
                      <a:r>
                        <a:rPr lang="es-ES" sz="1400">
                          <a:effectLst/>
                          <a:latin typeface="Arial" panose="020B0604020202020204" pitchFamily="34" charset="0"/>
                          <a:cs typeface="Arial" panose="020B0604020202020204" pitchFamily="34" charset="0"/>
                        </a:rPr>
                        <a:t>0,075</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3868024338"/>
                  </a:ext>
                </a:extLst>
              </a:tr>
              <a:tr h="251134">
                <a:tc>
                  <a:txBody>
                    <a:bodyPr/>
                    <a:lstStyle/>
                    <a:p>
                      <a:pPr algn="ctr">
                        <a:spcAft>
                          <a:spcPts val="0"/>
                        </a:spcAft>
                      </a:pPr>
                      <a:r>
                        <a:rPr lang="es-ES" sz="1400">
                          <a:effectLst/>
                          <a:latin typeface="Arial" panose="020B0604020202020204" pitchFamily="34" charset="0"/>
                          <a:cs typeface="Arial" panose="020B0604020202020204" pitchFamily="34" charset="0"/>
                        </a:rPr>
                        <a:t>4</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a:effectLst/>
                          <a:latin typeface="Arial" panose="020B0604020202020204" pitchFamily="34" charset="0"/>
                          <a:cs typeface="Arial" panose="020B0604020202020204" pitchFamily="34" charset="0"/>
                        </a:rPr>
                        <a:t>22.500</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a:effectLst/>
                          <a:latin typeface="Arial" panose="020B0604020202020204" pitchFamily="34" charset="0"/>
                          <a:cs typeface="Arial" panose="020B0604020202020204" pitchFamily="34" charset="0"/>
                        </a:rPr>
                        <a:t>135,4</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dirty="0">
                          <a:effectLst/>
                          <a:latin typeface="Arial" panose="020B0604020202020204" pitchFamily="34" charset="0"/>
                          <a:cs typeface="Arial" panose="020B0604020202020204" pitchFamily="34" charset="0"/>
                        </a:rPr>
                        <a:t>5,970</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dirty="0">
                          <a:effectLst/>
                          <a:latin typeface="Arial" panose="020B0604020202020204" pitchFamily="34" charset="0"/>
                          <a:cs typeface="Arial" panose="020B0604020202020204" pitchFamily="34" charset="0"/>
                        </a:rPr>
                        <a:t> </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dirty="0">
                          <a:effectLst/>
                          <a:latin typeface="Arial" panose="020B0604020202020204" pitchFamily="34" charset="0"/>
                          <a:cs typeface="Arial" panose="020B0604020202020204" pitchFamily="34" charset="0"/>
                        </a:rPr>
                        <a:t> </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indent="-6350" algn="ctr">
                        <a:spcAft>
                          <a:spcPts val="0"/>
                        </a:spcAft>
                      </a:pPr>
                      <a:r>
                        <a:rPr lang="es-ES" sz="1400">
                          <a:effectLst/>
                          <a:latin typeface="Arial" panose="020B0604020202020204" pitchFamily="34" charset="0"/>
                          <a:cs typeface="Arial" panose="020B0604020202020204" pitchFamily="34" charset="0"/>
                        </a:rPr>
                        <a:t>1.566,6</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indent="-6350" algn="ctr">
                        <a:spcAft>
                          <a:spcPts val="0"/>
                        </a:spcAft>
                      </a:pPr>
                      <a:r>
                        <a:rPr lang="es-ES" sz="1400">
                          <a:effectLst/>
                          <a:latin typeface="Arial" panose="020B0604020202020204" pitchFamily="34" charset="0"/>
                          <a:cs typeface="Arial" panose="020B0604020202020204" pitchFamily="34" charset="0"/>
                        </a:rPr>
                        <a:t>69,620</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2837575442"/>
                  </a:ext>
                </a:extLst>
              </a:tr>
              <a:tr h="0">
                <a:tc>
                  <a:txBody>
                    <a:bodyPr/>
                    <a:lstStyle/>
                    <a:p>
                      <a:pPr algn="ctr">
                        <a:spcAft>
                          <a:spcPts val="0"/>
                        </a:spcAft>
                      </a:pPr>
                      <a:r>
                        <a:rPr lang="es-ES" sz="1400">
                          <a:effectLst/>
                          <a:latin typeface="Arial" panose="020B0604020202020204" pitchFamily="34" charset="0"/>
                          <a:cs typeface="Arial" panose="020B0604020202020204" pitchFamily="34" charset="0"/>
                        </a:rPr>
                        <a:t>5</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a:effectLst/>
                          <a:latin typeface="Arial" panose="020B0604020202020204" pitchFamily="34" charset="0"/>
                          <a:cs typeface="Arial" panose="020B0604020202020204" pitchFamily="34" charset="0"/>
                        </a:rPr>
                        <a:t>22.500</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a:effectLst/>
                          <a:latin typeface="Arial" panose="020B0604020202020204" pitchFamily="34" charset="0"/>
                          <a:cs typeface="Arial" panose="020B0604020202020204" pitchFamily="34" charset="0"/>
                        </a:rPr>
                        <a:t>1,2</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a:effectLst/>
                          <a:latin typeface="Arial" panose="020B0604020202020204" pitchFamily="34" charset="0"/>
                          <a:cs typeface="Arial" panose="020B0604020202020204" pitchFamily="34" charset="0"/>
                        </a:rPr>
                        <a:t>0,053</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dirty="0">
                          <a:effectLst/>
                          <a:latin typeface="Arial" panose="020B0604020202020204" pitchFamily="34" charset="0"/>
                          <a:cs typeface="Arial" panose="020B0604020202020204" pitchFamily="34" charset="0"/>
                        </a:rPr>
                        <a:t> </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dirty="0">
                          <a:effectLst/>
                          <a:latin typeface="Arial" panose="020B0604020202020204" pitchFamily="34" charset="0"/>
                          <a:cs typeface="Arial" panose="020B0604020202020204" pitchFamily="34" charset="0"/>
                        </a:rPr>
                        <a:t> </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indent="-6350" algn="ctr">
                        <a:spcAft>
                          <a:spcPts val="0"/>
                        </a:spcAft>
                      </a:pPr>
                      <a:r>
                        <a:rPr lang="es-ES" sz="1400" dirty="0">
                          <a:effectLst/>
                          <a:latin typeface="Arial" panose="020B0604020202020204" pitchFamily="34" charset="0"/>
                          <a:cs typeface="Arial" panose="020B0604020202020204" pitchFamily="34" charset="0"/>
                        </a:rPr>
                        <a:t>1,3</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indent="-6350" algn="ctr">
                        <a:spcAft>
                          <a:spcPts val="0"/>
                        </a:spcAft>
                      </a:pPr>
                      <a:r>
                        <a:rPr lang="es-ES" sz="1400" dirty="0">
                          <a:effectLst/>
                          <a:latin typeface="Arial" panose="020B0604020202020204" pitchFamily="34" charset="0"/>
                          <a:cs typeface="Arial" panose="020B0604020202020204" pitchFamily="34" charset="0"/>
                        </a:rPr>
                        <a:t>0,057</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509413777"/>
                  </a:ext>
                </a:extLst>
              </a:tr>
              <a:tr h="0">
                <a:tc>
                  <a:txBody>
                    <a:bodyPr/>
                    <a:lstStyle/>
                    <a:p>
                      <a:pPr algn="ctr">
                        <a:spcAft>
                          <a:spcPts val="0"/>
                        </a:spcAft>
                      </a:pPr>
                      <a:r>
                        <a:rPr lang="es-ES" sz="1400">
                          <a:effectLst/>
                          <a:latin typeface="Arial" panose="020B0604020202020204" pitchFamily="34" charset="0"/>
                          <a:cs typeface="Arial" panose="020B0604020202020204" pitchFamily="34" charset="0"/>
                        </a:rPr>
                        <a:t>6</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a:effectLst/>
                          <a:latin typeface="Arial" panose="020B0604020202020204" pitchFamily="34" charset="0"/>
                          <a:cs typeface="Arial" panose="020B0604020202020204" pitchFamily="34" charset="0"/>
                        </a:rPr>
                        <a:t>22.500</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a:effectLst/>
                          <a:latin typeface="Arial" panose="020B0604020202020204" pitchFamily="34" charset="0"/>
                          <a:cs typeface="Arial" panose="020B0604020202020204" pitchFamily="34" charset="0"/>
                        </a:rPr>
                        <a:t>80,9</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a:effectLst/>
                          <a:latin typeface="Arial" panose="020B0604020202020204" pitchFamily="34" charset="0"/>
                          <a:cs typeface="Arial" panose="020B0604020202020204" pitchFamily="34" charset="0"/>
                        </a:rPr>
                        <a:t>3,590</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dirty="0">
                          <a:effectLst/>
                          <a:latin typeface="Arial" panose="020B0604020202020204" pitchFamily="34" charset="0"/>
                          <a:cs typeface="Arial" panose="020B0604020202020204" pitchFamily="34" charset="0"/>
                        </a:rPr>
                        <a:t>425,7</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a:effectLst/>
                          <a:latin typeface="Arial" panose="020B0604020202020204" pitchFamily="34" charset="0"/>
                          <a:cs typeface="Arial" panose="020B0604020202020204" pitchFamily="34" charset="0"/>
                        </a:rPr>
                        <a:t>18,92</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dirty="0">
                          <a:effectLst/>
                          <a:latin typeface="Arial" panose="020B0604020202020204" pitchFamily="34" charset="0"/>
                          <a:cs typeface="Arial" panose="020B0604020202020204" pitchFamily="34" charset="0"/>
                        </a:rPr>
                        <a:t>1.815,5</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dirty="0">
                          <a:effectLst/>
                          <a:latin typeface="Arial" panose="020B0604020202020204" pitchFamily="34" charset="0"/>
                          <a:cs typeface="Arial" panose="020B0604020202020204" pitchFamily="34" charset="0"/>
                        </a:rPr>
                        <a:t>80,680</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3074983485"/>
                  </a:ext>
                </a:extLst>
              </a:tr>
            </a:tbl>
          </a:graphicData>
        </a:graphic>
      </p:graphicFrame>
      <p:sp>
        <p:nvSpPr>
          <p:cNvPr id="46" name="Rectangle 40"/>
          <p:cNvSpPr>
            <a:spLocks noChangeArrowheads="1"/>
          </p:cNvSpPr>
          <p:nvPr/>
        </p:nvSpPr>
        <p:spPr bwMode="auto">
          <a:xfrm>
            <a:off x="8941591" y="19295754"/>
            <a:ext cx="617053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Tabla 5. Pérdida de masa superficial. </a:t>
            </a:r>
            <a:r>
              <a:rPr kumimoji="0" lang="fr-CH" altLang="es-ES" sz="1400" b="0" i="0" u="none" strike="noStrike" cap="none" normalizeH="0" baseline="0" dirty="0">
                <a:ln>
                  <a:noFill/>
                </a:ln>
                <a:solidFill>
                  <a:schemeClr val="tx2">
                    <a:lumMod val="60000"/>
                    <a:lumOff val="40000"/>
                  </a:schemeClr>
                </a:solidFill>
                <a:effectLst/>
                <a:latin typeface="Arial" panose="020B0604020202020204" pitchFamily="34" charset="0"/>
                <a:ea typeface="Times New Roman" panose="02020603050405020304" pitchFamily="18" charset="0"/>
              </a:rPr>
              <a:t>Table 5. Loss of surface mass/Scaling</a:t>
            </a:r>
            <a:endParaRPr kumimoji="0" lang="es-ES" altLang="es-ES" sz="1400" b="0" i="0" u="none" strike="noStrike" cap="none" normalizeH="0" baseline="0" dirty="0">
              <a:ln>
                <a:noFill/>
              </a:ln>
              <a:solidFill>
                <a:schemeClr val="tx2">
                  <a:lumMod val="60000"/>
                  <a:lumOff val="40000"/>
                </a:schemeClr>
              </a:solidFill>
              <a:effectLst/>
              <a:latin typeface="Arial" panose="020B0604020202020204" pitchFamily="34" charset="0"/>
            </a:endParaRPr>
          </a:p>
        </p:txBody>
      </p:sp>
      <p:sp>
        <p:nvSpPr>
          <p:cNvPr id="47" name="Rectángulo 46"/>
          <p:cNvSpPr/>
          <p:nvPr/>
        </p:nvSpPr>
        <p:spPr>
          <a:xfrm>
            <a:off x="8363786" y="18883709"/>
            <a:ext cx="7652480" cy="369332"/>
          </a:xfrm>
          <a:prstGeom prst="rect">
            <a:avLst/>
          </a:prstGeom>
        </p:spPr>
        <p:txBody>
          <a:bodyPr wrap="none">
            <a:spAutoFit/>
          </a:bodyPr>
          <a:lstStyle/>
          <a:p>
            <a:pPr lvl="0" defTabSz="914400" eaLnBrk="0" fontAlgn="base" hangingPunct="0">
              <a:spcBef>
                <a:spcPct val="0"/>
              </a:spcBef>
              <a:spcAft>
                <a:spcPct val="0"/>
              </a:spcAft>
            </a:pPr>
            <a:r>
              <a:rPr lang="es-ES" altLang="es-ES" sz="1800" b="1" dirty="0">
                <a:latin typeface="Arial" panose="020B0604020202020204" pitchFamily="34" charset="0"/>
                <a:ea typeface="Times New Roman" panose="02020603050405020304" pitchFamily="18" charset="0"/>
              </a:rPr>
              <a:t>Ensayo de resistencia al hielo-deshielo / </a:t>
            </a:r>
            <a:r>
              <a:rPr lang="es-ES" altLang="es-ES" sz="1800" b="1" dirty="0" err="1">
                <a:solidFill>
                  <a:schemeClr val="tx2">
                    <a:lumMod val="60000"/>
                    <a:lumOff val="40000"/>
                  </a:schemeClr>
                </a:solidFill>
                <a:latin typeface="Arial" panose="020B0604020202020204" pitchFamily="34" charset="0"/>
                <a:ea typeface="Times New Roman" panose="02020603050405020304" pitchFamily="18" charset="0"/>
              </a:rPr>
              <a:t>Freeze-Taw</a:t>
            </a:r>
            <a:r>
              <a:rPr lang="es-ES" altLang="es-ES" sz="1800" b="1" dirty="0">
                <a:solidFill>
                  <a:schemeClr val="tx2">
                    <a:lumMod val="60000"/>
                    <a:lumOff val="40000"/>
                  </a:schemeClr>
                </a:solidFill>
                <a:latin typeface="Arial" panose="020B0604020202020204" pitchFamily="34" charset="0"/>
                <a:ea typeface="Times New Roman" panose="02020603050405020304" pitchFamily="18" charset="0"/>
              </a:rPr>
              <a:t>  </a:t>
            </a:r>
            <a:r>
              <a:rPr lang="es-ES" altLang="es-ES" sz="1800" b="1" dirty="0" err="1">
                <a:solidFill>
                  <a:schemeClr val="tx2">
                    <a:lumMod val="60000"/>
                    <a:lumOff val="40000"/>
                  </a:schemeClr>
                </a:solidFill>
                <a:latin typeface="Arial" panose="020B0604020202020204" pitchFamily="34" charset="0"/>
                <a:ea typeface="Times New Roman" panose="02020603050405020304" pitchFamily="18" charset="0"/>
              </a:rPr>
              <a:t>Reistance</a:t>
            </a:r>
            <a:r>
              <a:rPr lang="es-ES" altLang="es-ES" sz="1800" b="1" dirty="0">
                <a:solidFill>
                  <a:schemeClr val="tx2">
                    <a:lumMod val="60000"/>
                    <a:lumOff val="40000"/>
                  </a:schemeClr>
                </a:solidFill>
                <a:latin typeface="Arial" panose="020B0604020202020204" pitchFamily="34" charset="0"/>
                <a:ea typeface="Times New Roman" panose="02020603050405020304" pitchFamily="18" charset="0"/>
              </a:rPr>
              <a:t> Test</a:t>
            </a:r>
            <a:endParaRPr lang="es-ES_tradnl" altLang="es-ES" sz="1800" dirty="0">
              <a:solidFill>
                <a:schemeClr val="tx2">
                  <a:lumMod val="60000"/>
                  <a:lumOff val="40000"/>
                </a:schemeClr>
              </a:solidFill>
              <a:latin typeface="Arial" panose="020B0604020202020204" pitchFamily="34" charset="0"/>
              <a:ea typeface="Calibri" panose="020F0502020204030204" pitchFamily="34" charset="0"/>
              <a:cs typeface="Times New Roman" panose="02020603050405020304" pitchFamily="18" charset="0"/>
            </a:endParaRPr>
          </a:p>
        </p:txBody>
      </p:sp>
      <p:sp>
        <p:nvSpPr>
          <p:cNvPr id="48" name="Rectángulo 47"/>
          <p:cNvSpPr/>
          <p:nvPr/>
        </p:nvSpPr>
        <p:spPr>
          <a:xfrm>
            <a:off x="193951" y="19614131"/>
            <a:ext cx="5181740" cy="369332"/>
          </a:xfrm>
          <a:prstGeom prst="rect">
            <a:avLst/>
          </a:prstGeom>
        </p:spPr>
        <p:txBody>
          <a:bodyPr wrap="none">
            <a:spAutoFit/>
          </a:bodyPr>
          <a:lstStyle/>
          <a:p>
            <a:pPr lvl="0" defTabSz="914400" eaLnBrk="0" fontAlgn="base" hangingPunct="0">
              <a:spcBef>
                <a:spcPct val="0"/>
              </a:spcBef>
              <a:spcAft>
                <a:spcPct val="0"/>
              </a:spcAft>
            </a:pPr>
            <a:r>
              <a:rPr lang="es-ES" altLang="es-ES" sz="1800" b="1" dirty="0">
                <a:latin typeface="Arial" panose="020B0604020202020204" pitchFamily="34" charset="0"/>
                <a:ea typeface="Times New Roman" panose="02020603050405020304" pitchFamily="18" charset="0"/>
              </a:rPr>
              <a:t>Ensayo de permeabilidad / </a:t>
            </a:r>
            <a:r>
              <a:rPr lang="es-ES" altLang="es-ES" sz="1800" b="1" dirty="0" err="1">
                <a:solidFill>
                  <a:schemeClr val="tx2">
                    <a:lumMod val="60000"/>
                    <a:lumOff val="40000"/>
                  </a:schemeClr>
                </a:solidFill>
                <a:latin typeface="Arial" panose="020B0604020202020204" pitchFamily="34" charset="0"/>
                <a:ea typeface="Times New Roman" panose="02020603050405020304" pitchFamily="18" charset="0"/>
              </a:rPr>
              <a:t>Permeability</a:t>
            </a:r>
            <a:r>
              <a:rPr lang="es-ES" altLang="es-ES" sz="1800" b="1" dirty="0">
                <a:solidFill>
                  <a:schemeClr val="tx2">
                    <a:lumMod val="60000"/>
                    <a:lumOff val="40000"/>
                  </a:schemeClr>
                </a:solidFill>
                <a:latin typeface="Arial" panose="020B0604020202020204" pitchFamily="34" charset="0"/>
                <a:ea typeface="Times New Roman" panose="02020603050405020304" pitchFamily="18" charset="0"/>
              </a:rPr>
              <a:t> Test</a:t>
            </a:r>
            <a:endParaRPr lang="es-ES_tradnl" altLang="es-ES" sz="1800" dirty="0">
              <a:solidFill>
                <a:schemeClr val="tx2">
                  <a:lumMod val="60000"/>
                  <a:lumOff val="40000"/>
                </a:schemeClr>
              </a:solidFill>
              <a:latin typeface="Arial" panose="020B0604020202020204" pitchFamily="34" charset="0"/>
              <a:ea typeface="Calibri" panose="020F0502020204030204" pitchFamily="34" charset="0"/>
              <a:cs typeface="Times New Roman" panose="02020603050405020304" pitchFamily="18" charset="0"/>
            </a:endParaRPr>
          </a:p>
        </p:txBody>
      </p:sp>
      <p:sp>
        <p:nvSpPr>
          <p:cNvPr id="112" name="Cuadro de texto 6"/>
          <p:cNvSpPr txBox="1"/>
          <p:nvPr/>
        </p:nvSpPr>
        <p:spPr>
          <a:xfrm>
            <a:off x="16944301" y="22436287"/>
            <a:ext cx="4086807" cy="176988"/>
          </a:xfrm>
          <a:prstGeom prst="rect">
            <a:avLst/>
          </a:prstGeom>
          <a:noFill/>
          <a:ln w="6350">
            <a:noFill/>
          </a:ln>
        </p:spPr>
        <p:txBody>
          <a:bodyPr rot="0" spcFirstLastPara="0" vert="horz" wrap="none" lIns="0" tIns="0" rIns="0" bIns="0" numCol="1" spcCol="0" rtlCol="0" fromWordArt="0" anchor="t" anchorCtr="0" forceAA="0" compatLnSpc="1">
            <a:prstTxWarp prst="textNoShape">
              <a:avLst/>
            </a:prstTxWarp>
            <a:noAutofit/>
          </a:bodyPr>
          <a:lstStyle/>
          <a:p>
            <a:pPr>
              <a:lnSpc>
                <a:spcPct val="107000"/>
              </a:lnSpc>
              <a:spcAft>
                <a:spcPts val="0"/>
              </a:spcAft>
            </a:pPr>
            <a:r>
              <a:rPr lang="es-ES_tradnl" sz="1100" dirty="0" err="1">
                <a:solidFill>
                  <a:schemeClr val="tx2">
                    <a:lumMod val="60000"/>
                    <a:lumOff val="40000"/>
                  </a:schemeClr>
                </a:solidFill>
                <a:latin typeface="Arial" panose="020B0604020202020204" pitchFamily="34" charset="0"/>
                <a:ea typeface="Calibri" panose="020F0502020204030204" pitchFamily="34" charset="0"/>
                <a:cs typeface="Arial" panose="020B0604020202020204" pitchFamily="34" charset="0"/>
              </a:rPr>
              <a:t>Specimen</a:t>
            </a:r>
            <a:r>
              <a:rPr lang="es-ES_tradnl" sz="1100" dirty="0">
                <a:solidFill>
                  <a:schemeClr val="tx2">
                    <a:lumMod val="60000"/>
                    <a:lumOff val="40000"/>
                  </a:schemeClr>
                </a:solidFill>
                <a:latin typeface="Arial" panose="020B0604020202020204" pitchFamily="34" charset="0"/>
                <a:ea typeface="Calibri" panose="020F0502020204030204" pitchFamily="34" charset="0"/>
                <a:cs typeface="Arial" panose="020B0604020202020204" pitchFamily="34" charset="0"/>
              </a:rPr>
              <a:t> 1         </a:t>
            </a:r>
            <a:r>
              <a:rPr lang="es-ES_tradnl" sz="1100" dirty="0" err="1">
                <a:solidFill>
                  <a:schemeClr val="tx2">
                    <a:lumMod val="60000"/>
                    <a:lumOff val="40000"/>
                  </a:schemeClr>
                </a:solidFill>
                <a:latin typeface="Arial" panose="020B0604020202020204" pitchFamily="34" charset="0"/>
                <a:ea typeface="Calibri" panose="020F0502020204030204" pitchFamily="34" charset="0"/>
                <a:cs typeface="Arial" panose="020B0604020202020204" pitchFamily="34" charset="0"/>
              </a:rPr>
              <a:t>Specimen</a:t>
            </a:r>
            <a:r>
              <a:rPr lang="es-ES_tradnl" sz="1100" dirty="0">
                <a:solidFill>
                  <a:schemeClr val="tx2">
                    <a:lumMod val="60000"/>
                    <a:lumOff val="40000"/>
                  </a:schemeClr>
                </a:solidFill>
                <a:latin typeface="Arial" panose="020B0604020202020204" pitchFamily="34" charset="0"/>
                <a:ea typeface="Calibri" panose="020F0502020204030204" pitchFamily="34" charset="0"/>
                <a:cs typeface="Arial" panose="020B0604020202020204" pitchFamily="34" charset="0"/>
              </a:rPr>
              <a:t> 4        </a:t>
            </a:r>
            <a:r>
              <a:rPr lang="es-ES_tradnl" sz="1100" dirty="0" err="1">
                <a:solidFill>
                  <a:schemeClr val="tx2">
                    <a:lumMod val="60000"/>
                    <a:lumOff val="40000"/>
                  </a:schemeClr>
                </a:solidFill>
                <a:latin typeface="Arial" panose="020B0604020202020204" pitchFamily="34" charset="0"/>
                <a:ea typeface="Calibri" panose="020F0502020204030204" pitchFamily="34" charset="0"/>
                <a:cs typeface="Arial" panose="020B0604020202020204" pitchFamily="34" charset="0"/>
              </a:rPr>
              <a:t>Specimen</a:t>
            </a:r>
            <a:r>
              <a:rPr lang="es-ES_tradnl" sz="1100" dirty="0">
                <a:solidFill>
                  <a:schemeClr val="tx2">
                    <a:lumMod val="60000"/>
                    <a:lumOff val="40000"/>
                  </a:schemeClr>
                </a:solidFill>
                <a:latin typeface="Arial" panose="020B0604020202020204" pitchFamily="34" charset="0"/>
                <a:ea typeface="Calibri" panose="020F0502020204030204" pitchFamily="34" charset="0"/>
                <a:cs typeface="Arial" panose="020B0604020202020204" pitchFamily="34" charset="0"/>
              </a:rPr>
              <a:t> 5         </a:t>
            </a:r>
            <a:r>
              <a:rPr lang="es-ES_tradnl" sz="1100" dirty="0" err="1">
                <a:solidFill>
                  <a:schemeClr val="tx2">
                    <a:lumMod val="60000"/>
                    <a:lumOff val="40000"/>
                  </a:schemeClr>
                </a:solidFill>
                <a:latin typeface="Arial" panose="020B0604020202020204" pitchFamily="34" charset="0"/>
                <a:ea typeface="Calibri" panose="020F0502020204030204" pitchFamily="34" charset="0"/>
                <a:cs typeface="Arial" panose="020B0604020202020204" pitchFamily="34" charset="0"/>
              </a:rPr>
              <a:t>Specimen</a:t>
            </a:r>
            <a:r>
              <a:rPr lang="es-ES_tradnl" sz="1100" dirty="0">
                <a:solidFill>
                  <a:schemeClr val="tx2">
                    <a:lumMod val="60000"/>
                    <a:lumOff val="40000"/>
                  </a:schemeClr>
                </a:solidFill>
                <a:latin typeface="Arial" panose="020B0604020202020204" pitchFamily="34" charset="0"/>
                <a:ea typeface="Calibri" panose="020F0502020204030204" pitchFamily="34" charset="0"/>
                <a:cs typeface="Arial" panose="020B0604020202020204" pitchFamily="34" charset="0"/>
              </a:rPr>
              <a:t> 6 </a:t>
            </a:r>
            <a:endParaRPr lang="es-ES" sz="1100" dirty="0">
              <a:solidFill>
                <a:schemeClr val="tx2">
                  <a:lumMod val="60000"/>
                  <a:lumOff val="40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13" name="Cuadro de texto 8"/>
          <p:cNvSpPr txBox="1"/>
          <p:nvPr/>
        </p:nvSpPr>
        <p:spPr>
          <a:xfrm rot="16200000">
            <a:off x="15180872" y="20574594"/>
            <a:ext cx="1928636" cy="257847"/>
          </a:xfrm>
          <a:prstGeom prst="rect">
            <a:avLst/>
          </a:prstGeom>
          <a:solidFill>
            <a:schemeClr val="bg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0"/>
              </a:spcAft>
            </a:pPr>
            <a:r>
              <a:rPr lang="es-ES_tradnl" sz="1100" dirty="0">
                <a:effectLst/>
                <a:latin typeface="Arial" panose="020B0604020202020204" pitchFamily="34" charset="0"/>
                <a:ea typeface="Calibri" panose="020F0502020204030204" pitchFamily="34" charset="0"/>
                <a:cs typeface="Arial" panose="020B0604020202020204" pitchFamily="34" charset="0"/>
              </a:rPr>
              <a:t>Pérdida de peso / </a:t>
            </a:r>
            <a:r>
              <a:rPr lang="es-ES_tradnl" sz="1100" dirty="0" err="1">
                <a:solidFill>
                  <a:schemeClr val="tx2">
                    <a:lumMod val="60000"/>
                    <a:lumOff val="40000"/>
                  </a:schemeClr>
                </a:solidFill>
                <a:effectLst/>
                <a:latin typeface="Arial" panose="020B0604020202020204" pitchFamily="34" charset="0"/>
                <a:ea typeface="Calibri" panose="020F0502020204030204" pitchFamily="34" charset="0"/>
                <a:cs typeface="Arial" panose="020B0604020202020204" pitchFamily="34" charset="0"/>
              </a:rPr>
              <a:t>Scaling</a:t>
            </a:r>
            <a:r>
              <a:rPr lang="es-ES_tradnl" sz="1100" dirty="0">
                <a:effectLst/>
                <a:latin typeface="Arial" panose="020B0604020202020204" pitchFamily="34" charset="0"/>
                <a:ea typeface="Calibri" panose="020F0502020204030204" pitchFamily="34" charset="0"/>
                <a:cs typeface="Arial" panose="020B0604020202020204" pitchFamily="34" charset="0"/>
              </a:rPr>
              <a:t> (g)</a:t>
            </a:r>
            <a:endParaRPr lang="es-ES"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49" name="Rectángulo 48"/>
          <p:cNvSpPr/>
          <p:nvPr/>
        </p:nvSpPr>
        <p:spPr>
          <a:xfrm>
            <a:off x="16233423" y="22561818"/>
            <a:ext cx="5004000" cy="523220"/>
          </a:xfrm>
          <a:prstGeom prst="rect">
            <a:avLst/>
          </a:prstGeom>
        </p:spPr>
        <p:txBody>
          <a:bodyPr>
            <a:spAutoFit/>
          </a:bodyPr>
          <a:lstStyle/>
          <a:p>
            <a:pPr algn="ctr">
              <a:spcAft>
                <a:spcPts val="0"/>
              </a:spcAft>
            </a:pPr>
            <a:r>
              <a:rPr lang="es-ES" sz="1400" dirty="0">
                <a:latin typeface="Arial" panose="020B0604020202020204" pitchFamily="34" charset="0"/>
                <a:ea typeface="Times New Roman" panose="02020603050405020304" pitchFamily="18" charset="0"/>
                <a:cs typeface="Arial" panose="020B0604020202020204" pitchFamily="34" charset="0"/>
              </a:rPr>
              <a:t>Imagen8. Pérdida de masa superficial a 7, 14 y 28 ciclos</a:t>
            </a:r>
          </a:p>
          <a:p>
            <a:pPr algn="ctr">
              <a:spcAft>
                <a:spcPts val="0"/>
              </a:spcAft>
            </a:pPr>
            <a:r>
              <a:rPr lang="fr-CH" sz="14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Image 8. </a:t>
            </a:r>
            <a:r>
              <a:rPr lang="en-US" sz="14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Loss of surface mass/Scaling at 7, 14 and 28 cycles</a:t>
            </a:r>
            <a:endParaRPr lang="es-ES" sz="1400" dirty="0">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50" name="CuadroTexto 49"/>
          <p:cNvSpPr txBox="1"/>
          <p:nvPr/>
        </p:nvSpPr>
        <p:spPr>
          <a:xfrm>
            <a:off x="15362761" y="11269579"/>
            <a:ext cx="5888837" cy="307777"/>
          </a:xfrm>
          <a:prstGeom prst="rect">
            <a:avLst/>
          </a:prstGeom>
          <a:noFill/>
        </p:spPr>
        <p:txBody>
          <a:bodyPr wrap="square" rtlCol="0">
            <a:spAutoFit/>
          </a:bodyPr>
          <a:lstStyle/>
          <a:p>
            <a:r>
              <a:rPr lang="es-ES" sz="1400" dirty="0"/>
              <a:t>Imagen 2. Sección pavimento ligero </a:t>
            </a:r>
            <a:r>
              <a:rPr lang="es-ES" sz="1400" dirty="0">
                <a:solidFill>
                  <a:schemeClr val="tx2">
                    <a:lumMod val="60000"/>
                    <a:lumOff val="40000"/>
                  </a:schemeClr>
                </a:solidFill>
              </a:rPr>
              <a:t>/ </a:t>
            </a:r>
            <a:r>
              <a:rPr lang="es-ES" sz="1400" dirty="0" err="1">
                <a:solidFill>
                  <a:schemeClr val="tx2">
                    <a:lumMod val="60000"/>
                    <a:lumOff val="40000"/>
                  </a:schemeClr>
                </a:solidFill>
              </a:rPr>
              <a:t>Image</a:t>
            </a:r>
            <a:r>
              <a:rPr lang="es-ES" sz="1400" dirty="0">
                <a:solidFill>
                  <a:schemeClr val="tx2">
                    <a:lumMod val="60000"/>
                    <a:lumOff val="40000"/>
                  </a:schemeClr>
                </a:solidFill>
              </a:rPr>
              <a:t> 2. </a:t>
            </a:r>
            <a:r>
              <a:rPr lang="es-ES" sz="1400" dirty="0" err="1">
                <a:solidFill>
                  <a:schemeClr val="tx2">
                    <a:lumMod val="60000"/>
                    <a:lumOff val="40000"/>
                  </a:schemeClr>
                </a:solidFill>
              </a:rPr>
              <a:t>Lightweigth</a:t>
            </a:r>
            <a:r>
              <a:rPr lang="es-ES" sz="1400" dirty="0">
                <a:solidFill>
                  <a:schemeClr val="tx2">
                    <a:lumMod val="60000"/>
                    <a:lumOff val="40000"/>
                  </a:schemeClr>
                </a:solidFill>
              </a:rPr>
              <a:t> </a:t>
            </a:r>
            <a:r>
              <a:rPr lang="es-ES" sz="1400" dirty="0" err="1">
                <a:solidFill>
                  <a:schemeClr val="tx2">
                    <a:lumMod val="60000"/>
                    <a:lumOff val="40000"/>
                  </a:schemeClr>
                </a:solidFill>
              </a:rPr>
              <a:t>pavement</a:t>
            </a:r>
            <a:r>
              <a:rPr lang="es-ES" sz="1400" dirty="0">
                <a:solidFill>
                  <a:schemeClr val="tx2">
                    <a:lumMod val="60000"/>
                    <a:lumOff val="40000"/>
                  </a:schemeClr>
                </a:solidFill>
              </a:rPr>
              <a:t> </a:t>
            </a:r>
            <a:r>
              <a:rPr lang="es-ES" sz="1400" dirty="0" err="1">
                <a:solidFill>
                  <a:schemeClr val="tx2">
                    <a:lumMod val="60000"/>
                    <a:lumOff val="40000"/>
                  </a:schemeClr>
                </a:solidFill>
              </a:rPr>
              <a:t>section</a:t>
            </a:r>
            <a:r>
              <a:rPr lang="es-ES" sz="1400" dirty="0">
                <a:solidFill>
                  <a:schemeClr val="tx2">
                    <a:lumMod val="60000"/>
                    <a:lumOff val="40000"/>
                  </a:schemeClr>
                </a:solidFill>
              </a:rPr>
              <a:t> </a:t>
            </a:r>
          </a:p>
        </p:txBody>
      </p:sp>
      <p:sp>
        <p:nvSpPr>
          <p:cNvPr id="51" name="CuadroTexto 50"/>
          <p:cNvSpPr txBox="1"/>
          <p:nvPr/>
        </p:nvSpPr>
        <p:spPr>
          <a:xfrm>
            <a:off x="18249496" y="7423881"/>
            <a:ext cx="2433404" cy="523220"/>
          </a:xfrm>
          <a:prstGeom prst="rect">
            <a:avLst/>
          </a:prstGeom>
          <a:noFill/>
        </p:spPr>
        <p:txBody>
          <a:bodyPr wrap="square" rtlCol="0">
            <a:spAutoFit/>
          </a:bodyPr>
          <a:lstStyle/>
          <a:p>
            <a:r>
              <a:rPr lang="es-ES" sz="1400" dirty="0">
                <a:latin typeface="Arial" panose="020B0604020202020204" pitchFamily="34" charset="0"/>
                <a:cs typeface="Arial" panose="020B0604020202020204" pitchFamily="34" charset="0"/>
              </a:rPr>
              <a:t>Imagen 1. Hormigón Poroso </a:t>
            </a:r>
            <a:br>
              <a:rPr lang="es-ES" sz="1400" dirty="0">
                <a:latin typeface="Arial" panose="020B0604020202020204" pitchFamily="34" charset="0"/>
                <a:cs typeface="Arial" panose="020B0604020202020204" pitchFamily="34" charset="0"/>
              </a:rPr>
            </a:br>
            <a:r>
              <a:rPr lang="es-ES" sz="1400" dirty="0" err="1">
                <a:solidFill>
                  <a:schemeClr val="tx2">
                    <a:lumMod val="60000"/>
                    <a:lumOff val="40000"/>
                  </a:schemeClr>
                </a:solidFill>
                <a:latin typeface="Arial" panose="020B0604020202020204" pitchFamily="34" charset="0"/>
                <a:cs typeface="Arial" panose="020B0604020202020204" pitchFamily="34" charset="0"/>
              </a:rPr>
              <a:t>Image</a:t>
            </a:r>
            <a:r>
              <a:rPr lang="es-ES" sz="1400" dirty="0">
                <a:solidFill>
                  <a:schemeClr val="tx2">
                    <a:lumMod val="60000"/>
                    <a:lumOff val="40000"/>
                  </a:schemeClr>
                </a:solidFill>
                <a:latin typeface="Arial" panose="020B0604020202020204" pitchFamily="34" charset="0"/>
                <a:cs typeface="Arial" panose="020B0604020202020204" pitchFamily="34" charset="0"/>
              </a:rPr>
              <a:t> 1. </a:t>
            </a:r>
            <a:r>
              <a:rPr lang="es-ES" sz="1400" dirty="0" err="1">
                <a:solidFill>
                  <a:schemeClr val="tx2">
                    <a:lumMod val="60000"/>
                    <a:lumOff val="40000"/>
                  </a:schemeClr>
                </a:solidFill>
                <a:latin typeface="Arial" panose="020B0604020202020204" pitchFamily="34" charset="0"/>
                <a:cs typeface="Arial" panose="020B0604020202020204" pitchFamily="34" charset="0"/>
              </a:rPr>
              <a:t>Pervious</a:t>
            </a:r>
            <a:r>
              <a:rPr lang="es-ES" sz="1400" dirty="0">
                <a:solidFill>
                  <a:schemeClr val="tx2">
                    <a:lumMod val="60000"/>
                    <a:lumOff val="40000"/>
                  </a:schemeClr>
                </a:solidFill>
                <a:latin typeface="Arial" panose="020B0604020202020204" pitchFamily="34" charset="0"/>
                <a:cs typeface="Arial" panose="020B0604020202020204" pitchFamily="34" charset="0"/>
              </a:rPr>
              <a:t> Concrete</a:t>
            </a:r>
          </a:p>
        </p:txBody>
      </p:sp>
      <p:sp>
        <p:nvSpPr>
          <p:cNvPr id="121" name="Cuadro de texto 9"/>
          <p:cNvSpPr txBox="1"/>
          <p:nvPr/>
        </p:nvSpPr>
        <p:spPr>
          <a:xfrm>
            <a:off x="17300038" y="19542677"/>
            <a:ext cx="670035" cy="577127"/>
          </a:xfrm>
          <a:prstGeom prst="rect">
            <a:avLst/>
          </a:prstGeom>
          <a:solidFill>
            <a:schemeClr val="bg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spcAft>
                <a:spcPts val="0"/>
              </a:spcAft>
            </a:pPr>
            <a:r>
              <a:rPr lang="es-ES_tradnl" sz="600" dirty="0">
                <a:effectLst/>
                <a:latin typeface="Calibri" panose="020F0502020204030204" pitchFamily="34" charset="0"/>
                <a:ea typeface="Calibri" panose="020F0502020204030204" pitchFamily="34" charset="0"/>
                <a:cs typeface="Times New Roman" panose="02020603050405020304" pitchFamily="18" charset="0"/>
              </a:rPr>
              <a:t>7</a:t>
            </a:r>
            <a:r>
              <a:rPr lang="es-ES_tradnl" sz="1000" dirty="0">
                <a:effectLst/>
                <a:latin typeface="Calibri" panose="020F0502020204030204" pitchFamily="34" charset="0"/>
                <a:ea typeface="Calibri" panose="020F0502020204030204" pitchFamily="34" charset="0"/>
                <a:cs typeface="Times New Roman" panose="02020603050405020304" pitchFamily="18" charset="0"/>
              </a:rPr>
              <a:t> </a:t>
            </a:r>
            <a:r>
              <a:rPr lang="es-ES_tradnl" sz="600" dirty="0">
                <a:effectLst/>
                <a:latin typeface="Calibri" panose="020F0502020204030204" pitchFamily="34" charset="0"/>
                <a:ea typeface="Calibri" panose="020F0502020204030204" pitchFamily="34" charset="0"/>
                <a:cs typeface="Times New Roman" panose="02020603050405020304" pitchFamily="18" charset="0"/>
              </a:rPr>
              <a:t>ciclos / </a:t>
            </a:r>
            <a:r>
              <a:rPr lang="es-ES_tradnl" sz="600" dirty="0" err="1">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cycles</a:t>
            </a:r>
            <a:endParaRPr lang="es-ES" sz="600"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s-ES_tradnl" sz="600" dirty="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14</a:t>
            </a:r>
            <a:r>
              <a:rPr lang="es-ES_tradnl" sz="600" dirty="0">
                <a:effectLst/>
                <a:latin typeface="Calibri" panose="020F0502020204030204" pitchFamily="34" charset="0"/>
                <a:ea typeface="Calibri" panose="020F0502020204030204" pitchFamily="34" charset="0"/>
                <a:cs typeface="Times New Roman" panose="02020603050405020304" pitchFamily="18" charset="0"/>
              </a:rPr>
              <a:t> ciclos / </a:t>
            </a:r>
            <a:r>
              <a:rPr lang="es-ES_tradnl" sz="600" dirty="0" err="1">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cycles</a:t>
            </a:r>
            <a:endParaRPr lang="es-ES" sz="600"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s-ES_tradnl" sz="600" dirty="0">
                <a:effectLst/>
                <a:latin typeface="Calibri" panose="020F0502020204030204" pitchFamily="34" charset="0"/>
                <a:ea typeface="Calibri" panose="020F0502020204030204" pitchFamily="34" charset="0"/>
                <a:cs typeface="Times New Roman" panose="02020603050405020304" pitchFamily="18" charset="0"/>
              </a:rPr>
              <a:t>28 ciclos / </a:t>
            </a:r>
            <a:r>
              <a:rPr lang="es-ES_tradnl" sz="600" dirty="0" err="1">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cycles</a:t>
            </a:r>
            <a:endParaRPr lang="es-ES" sz="600"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S_tradnl" sz="400" dirty="0">
                <a:effectLst/>
                <a:latin typeface="Calibri" panose="020F0502020204030204" pitchFamily="34" charset="0"/>
                <a:ea typeface="Calibri" panose="020F0502020204030204" pitchFamily="34" charset="0"/>
                <a:cs typeface="Times New Roman" panose="02020603050405020304" pitchFamily="18" charset="0"/>
              </a:rPr>
              <a:t>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2" name="CuadroTexto 51"/>
          <p:cNvSpPr txBox="1"/>
          <p:nvPr/>
        </p:nvSpPr>
        <p:spPr>
          <a:xfrm>
            <a:off x="15217248" y="10055855"/>
            <a:ext cx="6078044" cy="1323439"/>
          </a:xfrm>
          <a:prstGeom prst="rect">
            <a:avLst/>
          </a:prstGeom>
          <a:noFill/>
        </p:spPr>
        <p:txBody>
          <a:bodyPr wrap="square" rtlCol="0">
            <a:spAutoFit/>
          </a:bodyPr>
          <a:lstStyle/>
          <a:p>
            <a:r>
              <a:rPr lang="es-ES" sz="1600">
                <a:latin typeface="Arial" panose="020B0604020202020204" pitchFamily="34" charset="0"/>
                <a:cs typeface="Arial" panose="020B0604020202020204" pitchFamily="34" charset="0"/>
                <a:sym typeface="Wingdings" panose="05000000000000000000" pitchFamily="2" charset="2"/>
              </a:rPr>
              <a:t>  </a:t>
            </a:r>
            <a:r>
              <a:rPr lang="es-ES" sz="1400">
                <a:latin typeface="Arial" panose="020B0604020202020204" pitchFamily="34" charset="0"/>
                <a:cs typeface="Arial" panose="020B0604020202020204" pitchFamily="34" charset="0"/>
              </a:rPr>
              <a:t>Terreno natural / </a:t>
            </a:r>
            <a:r>
              <a:rPr lang="es-ES" sz="1400">
                <a:solidFill>
                  <a:schemeClr val="tx2">
                    <a:lumMod val="60000"/>
                    <a:lumOff val="40000"/>
                  </a:schemeClr>
                </a:solidFill>
                <a:latin typeface="Arial" panose="020B0604020202020204" pitchFamily="34" charset="0"/>
                <a:cs typeface="Arial" panose="020B0604020202020204" pitchFamily="34" charset="0"/>
              </a:rPr>
              <a:t>Soil</a:t>
            </a:r>
          </a:p>
          <a:p>
            <a:r>
              <a:rPr lang="es-ES" sz="1600">
                <a:latin typeface="Arial" panose="020B0604020202020204" pitchFamily="34" charset="0"/>
                <a:cs typeface="Arial" panose="020B0604020202020204" pitchFamily="34" charset="0"/>
                <a:sym typeface="Wingdings" panose="05000000000000000000" pitchFamily="2" charset="2"/>
              </a:rPr>
              <a:t>  Sub-base</a:t>
            </a:r>
            <a:r>
              <a:rPr lang="es-ES" sz="1400">
                <a:latin typeface="Arial" panose="020B0604020202020204" pitchFamily="34" charset="0"/>
                <a:cs typeface="Arial" panose="020B0604020202020204" pitchFamily="34" charset="0"/>
              </a:rPr>
              <a:t>Zahorra artificial+natural / </a:t>
            </a:r>
            <a:r>
              <a:rPr lang="es-ES" sz="1400">
                <a:solidFill>
                  <a:schemeClr val="tx2">
                    <a:lumMod val="60000"/>
                    <a:lumOff val="40000"/>
                  </a:schemeClr>
                </a:solidFill>
                <a:latin typeface="Arial" panose="020B0604020202020204" pitchFamily="34" charset="0"/>
                <a:cs typeface="Arial" panose="020B0604020202020204" pitchFamily="34" charset="0"/>
              </a:rPr>
              <a:t>Sub-base Artificial + natural sack</a:t>
            </a:r>
          </a:p>
          <a:p>
            <a:r>
              <a:rPr lang="es-ES" sz="1600">
                <a:latin typeface="Arial" panose="020B0604020202020204" pitchFamily="34" charset="0"/>
                <a:cs typeface="Arial" panose="020B0604020202020204" pitchFamily="34" charset="0"/>
                <a:sym typeface="Wingdings" panose="05000000000000000000" pitchFamily="2" charset="2"/>
              </a:rPr>
              <a:t>  </a:t>
            </a:r>
            <a:r>
              <a:rPr lang="es-ES" sz="1400">
                <a:latin typeface="Arial" panose="020B0604020202020204" pitchFamily="34" charset="0"/>
                <a:cs typeface="Arial" panose="020B0604020202020204" pitchFamily="34" charset="0"/>
              </a:rPr>
              <a:t>Grava / </a:t>
            </a:r>
            <a:r>
              <a:rPr lang="es-ES" sz="1400">
                <a:solidFill>
                  <a:schemeClr val="tx2">
                    <a:lumMod val="60000"/>
                    <a:lumOff val="40000"/>
                  </a:schemeClr>
                </a:solidFill>
                <a:latin typeface="Arial" panose="020B0604020202020204" pitchFamily="34" charset="0"/>
                <a:cs typeface="Arial" panose="020B0604020202020204" pitchFamily="34" charset="0"/>
              </a:rPr>
              <a:t>Gravel</a:t>
            </a:r>
            <a:r>
              <a:rPr lang="es-ES" sz="1400">
                <a:latin typeface="Arial" panose="020B0604020202020204" pitchFamily="34" charset="0"/>
                <a:cs typeface="Arial" panose="020B0604020202020204" pitchFamily="34" charset="0"/>
              </a:rPr>
              <a:t> D=25 mm</a:t>
            </a:r>
          </a:p>
          <a:p>
            <a:r>
              <a:rPr lang="es-ES" sz="1600">
                <a:latin typeface="Arial" panose="020B0604020202020204" pitchFamily="34" charset="0"/>
                <a:cs typeface="Arial" panose="020B0604020202020204" pitchFamily="34" charset="0"/>
                <a:sym typeface="Wingdings" panose="05000000000000000000" pitchFamily="2" charset="2"/>
              </a:rPr>
              <a:t>  </a:t>
            </a:r>
            <a:r>
              <a:rPr lang="es-ES" sz="1400">
                <a:latin typeface="Arial" panose="020B0604020202020204" pitchFamily="34" charset="0"/>
                <a:cs typeface="Arial" panose="020B0604020202020204" pitchFamily="34" charset="0"/>
              </a:rPr>
              <a:t>Hormigón Poroso / </a:t>
            </a:r>
            <a:r>
              <a:rPr lang="es-ES" sz="1400">
                <a:solidFill>
                  <a:schemeClr val="tx2">
                    <a:lumMod val="60000"/>
                    <a:lumOff val="40000"/>
                  </a:schemeClr>
                </a:solidFill>
                <a:latin typeface="Arial" panose="020B0604020202020204" pitchFamily="34" charset="0"/>
                <a:cs typeface="Arial" panose="020B0604020202020204" pitchFamily="34" charset="0"/>
              </a:rPr>
              <a:t>Pervious Concrete</a:t>
            </a:r>
          </a:p>
          <a:p>
            <a:r>
              <a:rPr lang="es-ES" sz="1600">
                <a:latin typeface="Arial" panose="020B0604020202020204" pitchFamily="34" charset="0"/>
                <a:cs typeface="Arial" panose="020B0604020202020204" pitchFamily="34" charset="0"/>
                <a:sym typeface="Wingdings" panose="05000000000000000000" pitchFamily="2" charset="2"/>
              </a:rPr>
              <a:t></a:t>
            </a:r>
            <a:r>
              <a:rPr lang="es-ES" sz="1400">
                <a:latin typeface="Arial" panose="020B0604020202020204" pitchFamily="34" charset="0"/>
                <a:cs typeface="Arial" panose="020B0604020202020204" pitchFamily="34" charset="0"/>
                <a:sym typeface="Wingdings" panose="05000000000000000000" pitchFamily="2" charset="2"/>
              </a:rPr>
              <a:t>   Geotetxtil / </a:t>
            </a:r>
            <a:r>
              <a:rPr lang="es-ES" sz="1400">
                <a:solidFill>
                  <a:schemeClr val="tx2">
                    <a:lumMod val="60000"/>
                    <a:lumOff val="40000"/>
                  </a:schemeClr>
                </a:solidFill>
                <a:latin typeface="Arial" panose="020B0604020202020204" pitchFamily="34" charset="0"/>
                <a:cs typeface="Arial" panose="020B0604020202020204" pitchFamily="34" charset="0"/>
              </a:rPr>
              <a:t>Geotextil</a:t>
            </a:r>
            <a:endParaRPr lang="es-ES" sz="1400" dirty="0">
              <a:solidFill>
                <a:schemeClr val="tx2">
                  <a:lumMod val="60000"/>
                  <a:lumOff val="40000"/>
                </a:schemeClr>
              </a:solidFill>
              <a:latin typeface="Arial" panose="020B0604020202020204" pitchFamily="34" charset="0"/>
              <a:cs typeface="Arial" panose="020B0604020202020204" pitchFamily="34" charset="0"/>
            </a:endParaRPr>
          </a:p>
        </p:txBody>
      </p:sp>
      <p:cxnSp>
        <p:nvCxnSpPr>
          <p:cNvPr id="60" name="Conector recto 59"/>
          <p:cNvCxnSpPr/>
          <p:nvPr/>
        </p:nvCxnSpPr>
        <p:spPr>
          <a:xfrm>
            <a:off x="15332766" y="9291160"/>
            <a:ext cx="4579009" cy="17539"/>
          </a:xfrm>
          <a:prstGeom prst="line">
            <a:avLst/>
          </a:prstGeom>
          <a:ln w="38100"/>
        </p:spPr>
        <p:style>
          <a:lnRef idx="2">
            <a:schemeClr val="accent6"/>
          </a:lnRef>
          <a:fillRef idx="0">
            <a:schemeClr val="accent6"/>
          </a:fillRef>
          <a:effectRef idx="1">
            <a:schemeClr val="accent6"/>
          </a:effectRef>
          <a:fontRef idx="minor">
            <a:schemeClr val="tx1"/>
          </a:fontRef>
        </p:style>
      </p:cxnSp>
      <p:sp>
        <p:nvSpPr>
          <p:cNvPr id="63" name="Rectángulo 62"/>
          <p:cNvSpPr/>
          <p:nvPr/>
        </p:nvSpPr>
        <p:spPr>
          <a:xfrm>
            <a:off x="19859956" y="9102353"/>
            <a:ext cx="405520" cy="430887"/>
          </a:xfrm>
          <a:prstGeom prst="rect">
            <a:avLst/>
          </a:prstGeom>
        </p:spPr>
        <p:txBody>
          <a:bodyPr wrap="square">
            <a:spAutoFit/>
          </a:bodyPr>
          <a:lstStyle/>
          <a:p>
            <a:r>
              <a:rPr lang="es-ES" sz="2200" dirty="0">
                <a:latin typeface="Arial" panose="020B0604020202020204" pitchFamily="34" charset="0"/>
                <a:cs typeface="Arial" panose="020B0604020202020204" pitchFamily="34" charset="0"/>
                <a:sym typeface="Wingdings" panose="05000000000000000000" pitchFamily="2" charset="2"/>
              </a:rPr>
              <a:t></a:t>
            </a:r>
            <a:endParaRPr lang="es-ES" sz="2200" dirty="0"/>
          </a:p>
        </p:txBody>
      </p:sp>
      <p:grpSp>
        <p:nvGrpSpPr>
          <p:cNvPr id="85" name="Grupo 63"/>
          <p:cNvGrpSpPr/>
          <p:nvPr/>
        </p:nvGrpSpPr>
        <p:grpSpPr>
          <a:xfrm>
            <a:off x="13333439" y="14538658"/>
            <a:ext cx="4479928" cy="3164682"/>
            <a:chOff x="0" y="0"/>
            <a:chExt cx="2987675" cy="2109470"/>
          </a:xfrm>
        </p:grpSpPr>
        <p:pic>
          <p:nvPicPr>
            <p:cNvPr id="86" name="Shape 441" descr="Captura.JPG"/>
            <p:cNvPicPr>
              <a:picLocks noChangeAspect="1"/>
            </p:cNvPicPr>
            <p:nvPr/>
          </p:nvPicPr>
          <p:blipFill rotWithShape="1">
            <a:blip r:embed="rId14">
              <a:alphaModFix/>
            </a:blip>
            <a:srcRect/>
            <a:stretch/>
          </p:blipFill>
          <p:spPr>
            <a:xfrm>
              <a:off x="0" y="0"/>
              <a:ext cx="2987675" cy="2109470"/>
            </a:xfrm>
            <a:prstGeom prst="rect">
              <a:avLst/>
            </a:prstGeom>
            <a:noFill/>
            <a:ln>
              <a:noFill/>
            </a:ln>
          </p:spPr>
        </p:pic>
        <p:sp>
          <p:nvSpPr>
            <p:cNvPr id="87" name="Shape 445"/>
            <p:cNvSpPr txBox="1"/>
            <p:nvPr/>
          </p:nvSpPr>
          <p:spPr>
            <a:xfrm>
              <a:off x="2180166" y="1498600"/>
              <a:ext cx="741439" cy="296333"/>
            </a:xfrm>
            <a:prstGeom prst="rect">
              <a:avLst/>
            </a:prstGeom>
            <a:solidFill>
              <a:schemeClr val="lt1"/>
            </a:solidFill>
            <a:ln w="9525" cap="flat" cmpd="sng">
              <a:solidFill>
                <a:schemeClr val="tx1"/>
              </a:solidFill>
              <a:prstDash val="solid"/>
              <a:round/>
              <a:headEnd type="none" w="med" len="med"/>
              <a:tailEnd type="none" w="med" len="med"/>
            </a:ln>
          </p:spPr>
          <p:txBody>
            <a:bodyPr wrap="square" lIns="36000" tIns="36000" rIns="36000" bIns="36000" anchor="t" anchorCtr="0">
              <a:noAutofit/>
            </a:bodyPr>
            <a:lstStyle/>
            <a:p>
              <a:pPr>
                <a:spcAft>
                  <a:spcPts val="0"/>
                </a:spcAft>
              </a:pPr>
              <a:r>
                <a:rPr lang="es-ES" sz="1000" dirty="0">
                  <a:effectLst/>
                  <a:latin typeface="Calibri" panose="020F0502020204030204" pitchFamily="34" charset="0"/>
                  <a:ea typeface="Calibri" panose="020F0502020204030204" pitchFamily="34" charset="0"/>
                  <a:cs typeface="Calibri" panose="020F0502020204030204" pitchFamily="34" charset="0"/>
                </a:rPr>
                <a:t>DESCONGELACIÓN/ TAWING</a:t>
              </a:r>
              <a:endParaRPr lang="es-ES" sz="1000" dirty="0">
                <a:effectLst/>
                <a:latin typeface="Times New Roman" panose="02020603050405020304" pitchFamily="18" charset="0"/>
                <a:ea typeface="Times New Roman" panose="02020603050405020304" pitchFamily="18" charset="0"/>
              </a:endParaRPr>
            </a:p>
          </p:txBody>
        </p:sp>
        <p:cxnSp>
          <p:nvCxnSpPr>
            <p:cNvPr id="88" name="Conector recto 66"/>
            <p:cNvCxnSpPr/>
            <p:nvPr/>
          </p:nvCxnSpPr>
          <p:spPr>
            <a:xfrm>
              <a:off x="2010833" y="173567"/>
              <a:ext cx="0" cy="16546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Conector recto de flecha 67"/>
            <p:cNvCxnSpPr/>
            <p:nvPr/>
          </p:nvCxnSpPr>
          <p:spPr>
            <a:xfrm>
              <a:off x="1583266" y="575733"/>
              <a:ext cx="885217" cy="0"/>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0" name="Shape 445"/>
            <p:cNvSpPr txBox="1"/>
            <p:nvPr/>
          </p:nvSpPr>
          <p:spPr>
            <a:xfrm>
              <a:off x="1244600" y="618067"/>
              <a:ext cx="668867" cy="279400"/>
            </a:xfrm>
            <a:prstGeom prst="rect">
              <a:avLst/>
            </a:prstGeom>
            <a:solidFill>
              <a:schemeClr val="lt1"/>
            </a:solidFill>
            <a:ln w="9525" cap="flat" cmpd="sng">
              <a:solidFill>
                <a:schemeClr val="tx1"/>
              </a:solidFill>
              <a:prstDash val="solid"/>
              <a:round/>
              <a:headEnd type="none" w="med" len="med"/>
              <a:tailEnd type="none" w="med" len="med"/>
            </a:ln>
          </p:spPr>
          <p:txBody>
            <a:bodyPr wrap="square" lIns="36000" tIns="36000" rIns="36000" bIns="36000" anchor="t" anchorCtr="0">
              <a:noAutofit/>
            </a:bodyPr>
            <a:lstStyle/>
            <a:p>
              <a:pPr>
                <a:spcAft>
                  <a:spcPts val="0"/>
                </a:spcAft>
              </a:pPr>
              <a:r>
                <a:rPr lang="es-ES" sz="1000" dirty="0">
                  <a:effectLst/>
                  <a:latin typeface="Calibri" panose="020F0502020204030204" pitchFamily="34" charset="0"/>
                  <a:ea typeface="Calibri" panose="020F0502020204030204" pitchFamily="34" charset="0"/>
                  <a:cs typeface="Calibri" panose="020F0502020204030204" pitchFamily="34" charset="0"/>
                </a:rPr>
                <a:t>CONGELACIÓN/ FREEZE</a:t>
              </a:r>
              <a:endParaRPr lang="es-ES" sz="1000" dirty="0">
                <a:effectLst/>
                <a:latin typeface="Times New Roman" panose="02020603050405020304" pitchFamily="18" charset="0"/>
                <a:ea typeface="Times New Roman" panose="02020603050405020304" pitchFamily="18" charset="0"/>
              </a:endParaRPr>
            </a:p>
          </p:txBody>
        </p:sp>
      </p:grpSp>
      <p:sp>
        <p:nvSpPr>
          <p:cNvPr id="104" name="8 Rectángulo">
            <a:extLst>
              <a:ext uri="{FF2B5EF4-FFF2-40B4-BE49-F238E27FC236}">
                <a16:creationId xmlns:a16="http://schemas.microsoft.com/office/drawing/2014/main" id="{30BBD046-71CD-44B3-8C18-06ECD4386E9B}"/>
              </a:ext>
            </a:extLst>
          </p:cNvPr>
          <p:cNvSpPr/>
          <p:nvPr/>
        </p:nvSpPr>
        <p:spPr>
          <a:xfrm>
            <a:off x="262902" y="1342099"/>
            <a:ext cx="20943666" cy="315827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6" name="1 Título">
            <a:extLst>
              <a:ext uri="{FF2B5EF4-FFF2-40B4-BE49-F238E27FC236}">
                <a16:creationId xmlns:a16="http://schemas.microsoft.com/office/drawing/2014/main" id="{66F48ACF-FDAF-4500-818B-F8C0D700A762}"/>
              </a:ext>
            </a:extLst>
          </p:cNvPr>
          <p:cNvSpPr txBox="1">
            <a:spLocks/>
          </p:cNvSpPr>
          <p:nvPr/>
        </p:nvSpPr>
        <p:spPr>
          <a:xfrm>
            <a:off x="612112" y="1439983"/>
            <a:ext cx="20342599" cy="553998"/>
          </a:xfrm>
          <a:prstGeom prst="rect">
            <a:avLst/>
          </a:prstGeom>
        </p:spPr>
        <p:txBody>
          <a:bodyPr wrap="square" lIns="0" tIns="0" rIns="0" bIns="0" anchor="t" anchorCtr="0">
            <a:spAutoFit/>
          </a:bodyPr>
          <a:lstStyle>
            <a:lvl1pPr algn="ctr" defTabSz="2888349" rtl="0" eaLnBrk="1" latinLnBrk="0" hangingPunct="1">
              <a:spcBef>
                <a:spcPct val="0"/>
              </a:spcBef>
              <a:buNone/>
              <a:defRPr sz="13800" kern="1200">
                <a:solidFill>
                  <a:schemeClr val="tx1"/>
                </a:solidFill>
                <a:latin typeface="+mj-lt"/>
                <a:ea typeface="+mj-ea"/>
                <a:cs typeface="+mj-cs"/>
              </a:defRPr>
            </a:lvl1pPr>
          </a:lstStyle>
          <a:p>
            <a:pPr algn="l">
              <a:spcBef>
                <a:spcPts val="0"/>
              </a:spcBef>
            </a:pPr>
            <a:endParaRPr lang="es-ES_tradnl" sz="3600" b="1" dirty="0">
              <a:solidFill>
                <a:schemeClr val="tx2">
                  <a:lumMod val="40000"/>
                  <a:lumOff val="60000"/>
                </a:schemeClr>
              </a:solidFill>
              <a:latin typeface="Arial" pitchFamily="34" charset="0"/>
              <a:cs typeface="Arial" pitchFamily="34" charset="0"/>
            </a:endParaRPr>
          </a:p>
        </p:txBody>
      </p:sp>
      <p:sp>
        <p:nvSpPr>
          <p:cNvPr id="107" name="1 Título">
            <a:extLst>
              <a:ext uri="{FF2B5EF4-FFF2-40B4-BE49-F238E27FC236}">
                <a16:creationId xmlns:a16="http://schemas.microsoft.com/office/drawing/2014/main" id="{AED71228-9B04-4D6B-9BCB-E79BB9E3ED60}"/>
              </a:ext>
            </a:extLst>
          </p:cNvPr>
          <p:cNvSpPr txBox="1">
            <a:spLocks/>
          </p:cNvSpPr>
          <p:nvPr/>
        </p:nvSpPr>
        <p:spPr>
          <a:xfrm>
            <a:off x="252066" y="428963"/>
            <a:ext cx="17822278" cy="830997"/>
          </a:xfrm>
          <a:prstGeom prst="rect">
            <a:avLst/>
          </a:prstGeom>
        </p:spPr>
        <p:txBody>
          <a:bodyPr wrap="square" lIns="0" tIns="0" rIns="0" bIns="0" anchor="t" anchorCtr="0">
            <a:spAutoFit/>
          </a:bodyPr>
          <a:lstStyle>
            <a:lvl1pPr algn="ctr" defTabSz="2888349" rtl="0" eaLnBrk="1" latinLnBrk="0" hangingPunct="1">
              <a:spcBef>
                <a:spcPct val="0"/>
              </a:spcBef>
              <a:buNone/>
              <a:defRPr sz="13800" kern="1200">
                <a:solidFill>
                  <a:schemeClr val="tx1"/>
                </a:solidFill>
                <a:latin typeface="+mj-lt"/>
                <a:ea typeface="+mj-ea"/>
                <a:cs typeface="+mj-cs"/>
              </a:defRPr>
            </a:lvl1pPr>
          </a:lstStyle>
          <a:p>
            <a:pPr algn="l">
              <a:spcBef>
                <a:spcPts val="0"/>
              </a:spcBef>
            </a:pPr>
            <a:r>
              <a:rPr lang="es-ES_tradnl" sz="3000" b="1" dirty="0">
                <a:latin typeface="Arial" pitchFamily="34" charset="0"/>
                <a:cs typeface="Arial" pitchFamily="34" charset="0"/>
              </a:rPr>
              <a:t>XXXIX SALÓN TECNOLÓGICO DE LA CONSTRUCCIÓN EXCO 202</a:t>
            </a:r>
            <a:r>
              <a:rPr lang="es-ES" sz="3000" b="1" dirty="0">
                <a:latin typeface="Arial" pitchFamily="34" charset="0"/>
                <a:cs typeface="Arial" pitchFamily="34" charset="0"/>
              </a:rPr>
              <a:t>5</a:t>
            </a:r>
            <a:endParaRPr lang="es-ES" sz="2000" dirty="0"/>
          </a:p>
          <a:p>
            <a:pPr algn="l">
              <a:spcBef>
                <a:spcPts val="0"/>
              </a:spcBef>
            </a:pPr>
            <a:r>
              <a:rPr lang="es-ES_tradnl" sz="2400" b="1" dirty="0">
                <a:latin typeface="Arial" pitchFamily="34" charset="0"/>
                <a:cs typeface="Arial" pitchFamily="34" charset="0"/>
              </a:rPr>
              <a:t>INTERNATIONAL  EXHIBITION  “RESEARCH  IN  BUILDING  </a:t>
            </a:r>
            <a:r>
              <a:rPr lang="es-ES_tradnl" sz="2400" b="1">
                <a:latin typeface="Arial" pitchFamily="34" charset="0"/>
                <a:cs typeface="Arial" pitchFamily="34" charset="0"/>
              </a:rPr>
              <a:t>ENGINEERING EXCO’25”</a:t>
            </a:r>
            <a:endParaRPr lang="es-ES_tradnl" sz="2000" b="1" i="1" dirty="0"/>
          </a:p>
        </p:txBody>
      </p:sp>
      <p:pic>
        <p:nvPicPr>
          <p:cNvPr id="109" name="Picture 2" descr="Texto&#10;&#10;Descripción generada automáticamente con confianza media">
            <a:extLst>
              <a:ext uri="{FF2B5EF4-FFF2-40B4-BE49-F238E27FC236}">
                <a16:creationId xmlns:a16="http://schemas.microsoft.com/office/drawing/2014/main" id="{384F2A3D-34CB-4C8F-B5A2-99B29FD9D991}"/>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5443770" y="330601"/>
            <a:ext cx="2630573" cy="1027720"/>
          </a:xfrm>
          <a:prstGeom prst="rect">
            <a:avLst/>
          </a:prstGeom>
          <a:noFill/>
        </p:spPr>
      </p:pic>
      <p:pic>
        <p:nvPicPr>
          <p:cNvPr id="110" name="Picture 2" descr="Texto&#10;&#10;Descripción generada automáticamente">
            <a:extLst>
              <a:ext uri="{FF2B5EF4-FFF2-40B4-BE49-F238E27FC236}">
                <a16:creationId xmlns:a16="http://schemas.microsoft.com/office/drawing/2014/main" id="{EEF83A2B-0A00-4854-94A4-2073E9303BEA}"/>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2803692" y="409828"/>
            <a:ext cx="2570306" cy="908484"/>
          </a:xfrm>
          <a:prstGeom prst="rect">
            <a:avLst/>
          </a:prstGeom>
          <a:noFill/>
        </p:spPr>
      </p:pic>
      <p:sp>
        <p:nvSpPr>
          <p:cNvPr id="114" name="15 Rectángulo">
            <a:extLst>
              <a:ext uri="{FF2B5EF4-FFF2-40B4-BE49-F238E27FC236}">
                <a16:creationId xmlns:a16="http://schemas.microsoft.com/office/drawing/2014/main" id="{C4ACFFB5-A267-49B0-95C2-A2065065D73F}"/>
              </a:ext>
            </a:extLst>
          </p:cNvPr>
          <p:cNvSpPr/>
          <p:nvPr/>
        </p:nvSpPr>
        <p:spPr>
          <a:xfrm>
            <a:off x="612112" y="3643243"/>
            <a:ext cx="16417824" cy="677108"/>
          </a:xfrm>
          <a:prstGeom prst="rect">
            <a:avLst/>
          </a:prstGeom>
        </p:spPr>
        <p:txBody>
          <a:bodyPr wrap="square" lIns="0" tIns="0" rIns="0" bIns="0">
            <a:spAutoFit/>
          </a:bodyPr>
          <a:lstStyle/>
          <a:p>
            <a:r>
              <a:rPr lang="es-ES_tradnl" sz="2400" dirty="0">
                <a:solidFill>
                  <a:schemeClr val="bg1"/>
                </a:solidFill>
                <a:latin typeface="Arial" pitchFamily="34" charset="0"/>
                <a:cs typeface="Arial" pitchFamily="34" charset="0"/>
              </a:rPr>
              <a:t> L.V. García-Ballester</a:t>
            </a:r>
            <a:r>
              <a:rPr lang="es-ES_tradnl" sz="2400" baseline="30000" dirty="0">
                <a:solidFill>
                  <a:schemeClr val="bg1"/>
                </a:solidFill>
                <a:latin typeface="Arial" pitchFamily="34" charset="0"/>
                <a:cs typeface="Arial" pitchFamily="34" charset="0"/>
              </a:rPr>
              <a:t>1,2,3</a:t>
            </a:r>
            <a:r>
              <a:rPr lang="es-ES_tradnl" sz="2400" dirty="0">
                <a:solidFill>
                  <a:schemeClr val="bg1"/>
                </a:solidFill>
                <a:latin typeface="Arial" pitchFamily="34" charset="0"/>
                <a:cs typeface="Arial" pitchFamily="34" charset="0"/>
              </a:rPr>
              <a:t>, José R. Albiol-Ibáñez</a:t>
            </a:r>
            <a:r>
              <a:rPr lang="es-ES_tradnl" sz="2400" baseline="30000" dirty="0">
                <a:solidFill>
                  <a:schemeClr val="bg1"/>
                </a:solidFill>
                <a:latin typeface="Arial" pitchFamily="34" charset="0"/>
                <a:cs typeface="Arial" pitchFamily="34" charset="0"/>
              </a:rPr>
              <a:t>1,2,3</a:t>
            </a:r>
            <a:r>
              <a:rPr lang="es-ES_tradnl" sz="2400" dirty="0">
                <a:solidFill>
                  <a:schemeClr val="bg1"/>
                </a:solidFill>
                <a:latin typeface="Arial" pitchFamily="34" charset="0"/>
                <a:cs typeface="Arial" pitchFamily="34" charset="0"/>
              </a:rPr>
              <a:t>, C. Subero-González</a:t>
            </a:r>
            <a:r>
              <a:rPr lang="es-ES_tradnl" sz="2400" baseline="30000" dirty="0">
                <a:solidFill>
                  <a:schemeClr val="bg1"/>
                </a:solidFill>
                <a:latin typeface="Arial" pitchFamily="34" charset="0"/>
                <a:cs typeface="Arial" pitchFamily="34" charset="0"/>
              </a:rPr>
              <a:t>2,3</a:t>
            </a:r>
            <a:r>
              <a:rPr lang="es-ES_tradnl" sz="2400" dirty="0">
                <a:solidFill>
                  <a:schemeClr val="bg1"/>
                </a:solidFill>
                <a:latin typeface="Arial" pitchFamily="34" charset="0"/>
                <a:cs typeface="Arial" pitchFamily="34" charset="0"/>
              </a:rPr>
              <a:t>    	</a:t>
            </a:r>
            <a:endParaRPr lang="es-ES" sz="2400" dirty="0">
              <a:solidFill>
                <a:schemeClr val="bg1"/>
              </a:solidFill>
              <a:latin typeface="Arial" pitchFamily="34" charset="0"/>
              <a:cs typeface="Arial" pitchFamily="34" charset="0"/>
            </a:endParaRPr>
          </a:p>
          <a:p>
            <a:r>
              <a:rPr lang="es-ES_tradnl" sz="2000">
                <a:solidFill>
                  <a:schemeClr val="bg1"/>
                </a:solidFill>
                <a:latin typeface="Arial" pitchFamily="34" charset="0"/>
                <a:cs typeface="Arial" pitchFamily="34" charset="0"/>
              </a:rPr>
              <a:t>Dpto</a:t>
            </a:r>
            <a:r>
              <a:rPr lang="es-ES_tradnl" sz="2000" dirty="0">
                <a:solidFill>
                  <a:schemeClr val="bg1"/>
                </a:solidFill>
                <a:latin typeface="Arial" pitchFamily="34" charset="0"/>
                <a:cs typeface="Arial" pitchFamily="34" charset="0"/>
              </a:rPr>
              <a:t>. Construcciones Arquitectónicas</a:t>
            </a:r>
            <a:r>
              <a:rPr lang="es-ES_tradnl" sz="2000" baseline="30000" dirty="0">
                <a:solidFill>
                  <a:schemeClr val="bg1"/>
                </a:solidFill>
                <a:latin typeface="Arial" pitchFamily="34" charset="0"/>
                <a:cs typeface="Arial" pitchFamily="34" charset="0"/>
              </a:rPr>
              <a:t>1</a:t>
            </a:r>
            <a:r>
              <a:rPr lang="es-ES_tradnl" sz="2000" dirty="0">
                <a:solidFill>
                  <a:schemeClr val="bg1"/>
                </a:solidFill>
                <a:latin typeface="Arial" pitchFamily="34" charset="0"/>
                <a:cs typeface="Arial" pitchFamily="34" charset="0"/>
              </a:rPr>
              <a:t>;</a:t>
            </a:r>
            <a:r>
              <a:rPr lang="es-ES_tradnl" sz="2000" baseline="30000" dirty="0">
                <a:solidFill>
                  <a:schemeClr val="bg1"/>
                </a:solidFill>
                <a:latin typeface="Arial" pitchFamily="34" charset="0"/>
                <a:cs typeface="Arial" pitchFamily="34" charset="0"/>
              </a:rPr>
              <a:t>   </a:t>
            </a:r>
            <a:r>
              <a:rPr lang="es-ES_tradnl" sz="2000" dirty="0" err="1">
                <a:solidFill>
                  <a:schemeClr val="bg1"/>
                </a:solidFill>
                <a:latin typeface="Arial" pitchFamily="34" charset="0"/>
                <a:cs typeface="Arial" pitchFamily="34" charset="0"/>
              </a:rPr>
              <a:t>Universitat</a:t>
            </a:r>
            <a:r>
              <a:rPr lang="es-ES_tradnl" sz="2000" dirty="0">
                <a:solidFill>
                  <a:schemeClr val="bg1"/>
                </a:solidFill>
                <a:latin typeface="Arial" pitchFamily="34" charset="0"/>
                <a:cs typeface="Arial" pitchFamily="34" charset="0"/>
              </a:rPr>
              <a:t> </a:t>
            </a:r>
            <a:r>
              <a:rPr lang="es-ES_tradnl" sz="2000" dirty="0" err="1">
                <a:solidFill>
                  <a:schemeClr val="bg1"/>
                </a:solidFill>
                <a:latin typeface="Arial" pitchFamily="34" charset="0"/>
                <a:cs typeface="Arial" pitchFamily="34" charset="0"/>
              </a:rPr>
              <a:t>Politècnica</a:t>
            </a:r>
            <a:r>
              <a:rPr lang="es-ES_tradnl" sz="2000" dirty="0">
                <a:solidFill>
                  <a:schemeClr val="bg1"/>
                </a:solidFill>
                <a:latin typeface="Arial" pitchFamily="34" charset="0"/>
                <a:cs typeface="Arial" pitchFamily="34" charset="0"/>
              </a:rPr>
              <a:t> de València</a:t>
            </a:r>
            <a:r>
              <a:rPr lang="es-ES_tradnl" sz="2000" baseline="30000" dirty="0">
                <a:solidFill>
                  <a:schemeClr val="bg1"/>
                </a:solidFill>
                <a:latin typeface="Arial" pitchFamily="34" charset="0"/>
                <a:cs typeface="Arial" pitchFamily="34" charset="0"/>
              </a:rPr>
              <a:t>2</a:t>
            </a:r>
            <a:r>
              <a:rPr lang="es-ES_tradnl" sz="2000" dirty="0">
                <a:solidFill>
                  <a:schemeClr val="bg1"/>
                </a:solidFill>
                <a:latin typeface="Arial" pitchFamily="34" charset="0"/>
                <a:cs typeface="Arial" pitchFamily="34" charset="0"/>
              </a:rPr>
              <a:t>;   ETS. Ingeniería de Edificación</a:t>
            </a:r>
            <a:r>
              <a:rPr lang="es-ES_tradnl" sz="2000" baseline="30000" dirty="0">
                <a:solidFill>
                  <a:schemeClr val="bg1"/>
                </a:solidFill>
                <a:latin typeface="Arial" pitchFamily="34" charset="0"/>
                <a:cs typeface="Arial" pitchFamily="34" charset="0"/>
              </a:rPr>
              <a:t>3</a:t>
            </a:r>
            <a:r>
              <a:rPr lang="es-ES_tradnl" sz="2000" dirty="0">
                <a:solidFill>
                  <a:schemeClr val="bg1"/>
                </a:solidFill>
                <a:latin typeface="Arial" pitchFamily="34" charset="0"/>
                <a:cs typeface="Arial" pitchFamily="34" charset="0"/>
              </a:rPr>
              <a:t>	</a:t>
            </a:r>
            <a:endParaRPr lang="es-ES" sz="2000" dirty="0">
              <a:solidFill>
                <a:schemeClr val="bg1"/>
              </a:solidFill>
              <a:latin typeface="Arial" pitchFamily="34" charset="0"/>
              <a:cs typeface="Arial" pitchFamily="34" charset="0"/>
            </a:endParaRPr>
          </a:p>
        </p:txBody>
      </p:sp>
      <p:sp>
        <p:nvSpPr>
          <p:cNvPr id="115" name="1 Título">
            <a:extLst>
              <a:ext uri="{FF2B5EF4-FFF2-40B4-BE49-F238E27FC236}">
                <a16:creationId xmlns:a16="http://schemas.microsoft.com/office/drawing/2014/main" id="{607E9BAB-D1F6-4997-8173-5746ECB61DE0}"/>
              </a:ext>
            </a:extLst>
          </p:cNvPr>
          <p:cNvSpPr txBox="1">
            <a:spLocks/>
          </p:cNvSpPr>
          <p:nvPr/>
        </p:nvSpPr>
        <p:spPr>
          <a:xfrm>
            <a:off x="527308" y="1446974"/>
            <a:ext cx="20197171" cy="1661993"/>
          </a:xfrm>
          <a:prstGeom prst="rect">
            <a:avLst/>
          </a:prstGeom>
        </p:spPr>
        <p:txBody>
          <a:bodyPr wrap="square" lIns="0" tIns="0" rIns="0" bIns="0" anchor="t" anchorCtr="0">
            <a:spAutoFit/>
          </a:bodyPr>
          <a:lstStyle>
            <a:lvl1pPr algn="ctr" defTabSz="2888349" rtl="0" eaLnBrk="1" latinLnBrk="0" hangingPunct="1">
              <a:spcBef>
                <a:spcPct val="0"/>
              </a:spcBef>
              <a:buNone/>
              <a:defRPr sz="13800" kern="1200">
                <a:solidFill>
                  <a:schemeClr val="tx1"/>
                </a:solidFill>
                <a:latin typeface="+mj-lt"/>
                <a:ea typeface="+mj-ea"/>
                <a:cs typeface="+mj-cs"/>
              </a:defRPr>
            </a:lvl1pPr>
          </a:lstStyle>
          <a:p>
            <a:pPr algn="l">
              <a:spcBef>
                <a:spcPts val="0"/>
              </a:spcBef>
            </a:pPr>
            <a:r>
              <a:rPr lang="es-ES_tradnl" sz="3600" b="1" dirty="0">
                <a:solidFill>
                  <a:schemeClr val="bg1"/>
                </a:solidFill>
                <a:latin typeface="Arial" panose="020B0604020202020204" pitchFamily="34" charset="0"/>
                <a:ea typeface="Times New Roman" panose="02020603050405020304" pitchFamily="18" charset="0"/>
                <a:cs typeface="Arial" panose="020B0604020202020204" pitchFamily="34" charset="0"/>
              </a:rPr>
              <a:t>DISEÑO Y CONSTRUCCIÓN DE PAVIMENTOS DE HORMIGÓN POROSO EN AMBIENTE FRÍO </a:t>
            </a:r>
            <a:endParaRPr lang="es-ES_tradnl" sz="3600" b="1" dirty="0">
              <a:solidFill>
                <a:schemeClr val="bg1"/>
              </a:solidFill>
              <a:latin typeface="Arial" pitchFamily="34" charset="0"/>
              <a:cs typeface="Arial" pitchFamily="34" charset="0"/>
            </a:endParaRPr>
          </a:p>
          <a:p>
            <a:pPr algn="l">
              <a:spcBef>
                <a:spcPts val="0"/>
              </a:spcBef>
            </a:pPr>
            <a:r>
              <a:rPr lang="en-GB" sz="3600" b="1" dirty="0">
                <a:solidFill>
                  <a:schemeClr val="tx2">
                    <a:lumMod val="40000"/>
                    <a:lumOff val="60000"/>
                  </a:schemeClr>
                </a:solidFill>
                <a:latin typeface="Arial" pitchFamily="34" charset="0"/>
                <a:cs typeface="Arial" pitchFamily="34" charset="0"/>
              </a:rPr>
              <a:t>DESIGN AND CONSTRUCTION OF PERVIOUS CONCRETE PAVEMENTS IN COLD ENVIRONMENT</a:t>
            </a:r>
            <a:r>
              <a:rPr lang="es-ES_tradnl" sz="3600" b="1" dirty="0">
                <a:solidFill>
                  <a:schemeClr val="tx2">
                    <a:lumMod val="40000"/>
                    <a:lumOff val="60000"/>
                  </a:schemeClr>
                </a:solidFill>
                <a:latin typeface="Arial" pitchFamily="34" charset="0"/>
                <a:cs typeface="Arial" pitchFamily="34" charset="0"/>
              </a:rPr>
              <a:t> </a:t>
            </a:r>
          </a:p>
        </p:txBody>
      </p:sp>
      <p:pic>
        <p:nvPicPr>
          <p:cNvPr id="7" name="Imagen 6" descr="Exponer - CEVISAMA 2025">
            <a:extLst>
              <a:ext uri="{FF2B5EF4-FFF2-40B4-BE49-F238E27FC236}">
                <a16:creationId xmlns:a16="http://schemas.microsoft.com/office/drawing/2014/main" id="{0E32AF12-635E-4C79-A4AC-552542DB3EC2}"/>
              </a:ext>
            </a:extLst>
          </p:cNvPr>
          <p:cNvPicPr>
            <a:picLocks noChangeAspect="1"/>
          </p:cNvPicPr>
          <p:nvPr/>
        </p:nvPicPr>
        <p:blipFill rotWithShape="1">
          <a:blip r:embed="rId24" cstate="print">
            <a:extLst>
              <a:ext uri="{28A0092B-C50C-407E-A947-70E740481C1C}">
                <a14:useLocalDpi xmlns:a14="http://schemas.microsoft.com/office/drawing/2010/main" val="0"/>
              </a:ext>
            </a:extLst>
          </a:blip>
          <a:srcRect t="35560" b="44120"/>
          <a:stretch/>
        </p:blipFill>
        <p:spPr bwMode="auto">
          <a:xfrm>
            <a:off x="18504161" y="530197"/>
            <a:ext cx="2630573" cy="66774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3424989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2017</Words>
  <Application>Microsoft Office PowerPoint</Application>
  <PresentationFormat>Personalizado</PresentationFormat>
  <Paragraphs>323</Paragraphs>
  <Slides>1</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vt:i4>
      </vt:variant>
    </vt:vector>
  </HeadingPairs>
  <TitlesOfParts>
    <vt:vector size="7" baseType="lpstr">
      <vt:lpstr>Arial</vt:lpstr>
      <vt:lpstr>Calibri</vt:lpstr>
      <vt:lpstr>Segoe UI Semibold</vt:lpstr>
      <vt:lpstr>Symbol</vt:lpstr>
      <vt:lpstr>Times New Roman</vt:lpstr>
      <vt:lpstr>Tema de Office</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dc:title>
  <dc:creator>usuario</dc:creator>
  <cp:lastModifiedBy>Jose Ramon Albiol Ibanez</cp:lastModifiedBy>
  <cp:revision>49</cp:revision>
  <cp:lastPrinted>2014-12-09T15:17:41Z</cp:lastPrinted>
  <dcterms:created xsi:type="dcterms:W3CDTF">2014-12-09T09:06:12Z</dcterms:created>
  <dcterms:modified xsi:type="dcterms:W3CDTF">2024-10-17T17:49:35Z</dcterms:modified>
</cp:coreProperties>
</file>